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37"/>
  </p:notesMasterIdLst>
  <p:sldIdLst>
    <p:sldId id="256" r:id="rId2"/>
    <p:sldId id="510" r:id="rId3"/>
    <p:sldId id="586" r:id="rId4"/>
    <p:sldId id="605" r:id="rId5"/>
    <p:sldId id="606" r:id="rId6"/>
    <p:sldId id="587" r:id="rId7"/>
    <p:sldId id="588" r:id="rId8"/>
    <p:sldId id="589" r:id="rId9"/>
    <p:sldId id="590" r:id="rId10"/>
    <p:sldId id="597" r:id="rId11"/>
    <p:sldId id="591" r:id="rId12"/>
    <p:sldId id="592" r:id="rId13"/>
    <p:sldId id="593" r:id="rId14"/>
    <p:sldId id="595" r:id="rId15"/>
    <p:sldId id="603" r:id="rId16"/>
    <p:sldId id="594" r:id="rId17"/>
    <p:sldId id="596" r:id="rId18"/>
    <p:sldId id="579" r:id="rId19"/>
    <p:sldId id="618" r:id="rId20"/>
    <p:sldId id="619" r:id="rId21"/>
    <p:sldId id="638" r:id="rId22"/>
    <p:sldId id="631" r:id="rId23"/>
    <p:sldId id="632" r:id="rId24"/>
    <p:sldId id="640" r:id="rId25"/>
    <p:sldId id="607" r:id="rId26"/>
    <p:sldId id="633" r:id="rId27"/>
    <p:sldId id="643" r:id="rId28"/>
    <p:sldId id="620" r:id="rId29"/>
    <p:sldId id="623" r:id="rId30"/>
    <p:sldId id="624" r:id="rId31"/>
    <p:sldId id="634" r:id="rId32"/>
    <p:sldId id="639" r:id="rId33"/>
    <p:sldId id="641" r:id="rId34"/>
    <p:sldId id="598" r:id="rId35"/>
    <p:sldId id="599" r:id="rId36"/>
  </p:sldIdLst>
  <p:sldSz cx="9144000" cy="5715000" type="screen16x10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1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FC"/>
    <a:srgbClr val="0000FF"/>
    <a:srgbClr val="FFFFFF"/>
    <a:srgbClr val="4977B0"/>
    <a:srgbClr val="B9819E"/>
    <a:srgbClr val="D0D8E9"/>
    <a:srgbClr val="00FF00"/>
    <a:srgbClr val="CDC08D"/>
    <a:srgbClr val="F0E0A4"/>
    <a:srgbClr val="CE4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0" autoAdjust="0"/>
    <p:restoredTop sz="88451" autoAdjust="0"/>
  </p:normalViewPr>
  <p:slideViewPr>
    <p:cSldViewPr>
      <p:cViewPr varScale="1">
        <p:scale>
          <a:sx n="130" d="100"/>
          <a:sy n="130" d="100"/>
        </p:scale>
        <p:origin x="1384" y="192"/>
      </p:cViewPr>
      <p:guideLst>
        <p:guide orient="horz" pos="1800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93253-51AE-4C40-AB6B-AA3A7DF4D210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29AB-B77D-48AE-AA10-D1BD2B4D03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05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it's called ripple carry because the carry "ripples"</a:t>
            </a:r>
            <a:r>
              <a:rPr lang="en-US" baseline="0" dirty="0"/>
              <a:t> from the LSB to the MSB one place at a time</a:t>
            </a:r>
          </a:p>
          <a:p>
            <a:r>
              <a:rPr lang="en-US" baseline="0" dirty="0"/>
              <a:t>- well, okay, Logisim's multi-bit adders are just using the + operator because they're written in Java but CONCEPTUALLY, OKAY?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849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carry lookahead adders are faster (constant time, O(1)!) but require O(n^2) space. there are several other kinds of adders too.</a:t>
            </a:r>
          </a:p>
          <a:p>
            <a:r>
              <a:rPr lang="en-US" dirty="0"/>
              <a:t>- I think there are also some diminishing returns there, so what you usually see is a weird hybrid approach:</a:t>
            </a:r>
          </a:p>
          <a:p>
            <a:r>
              <a:rPr lang="en-US" dirty="0"/>
              <a:t>	- they do look-ahead carry on chunks of bits (fractions of the word size), and then ripple those carries to the next chunk of bits</a:t>
            </a:r>
          </a:p>
          <a:p>
            <a:r>
              <a:rPr lang="en-US" dirty="0"/>
              <a:t>- I say "details, </a:t>
            </a:r>
            <a:r>
              <a:rPr lang="en-US" dirty="0" err="1"/>
              <a:t>schmetails</a:t>
            </a:r>
            <a:r>
              <a:rPr lang="en-US" dirty="0"/>
              <a:t>" because it doesn't really matter. we could have an entire lecture on adding binary numbers. it would not improve your understanding of how a computer works.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096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07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this problem of interconnect is also where those blue X wires come in handy…</a:t>
            </a:r>
          </a:p>
          <a:p>
            <a:r>
              <a:rPr lang="en-US" dirty="0"/>
              <a:t>	- in real circuits, you can save a LOT of space by </a:t>
            </a:r>
            <a:r>
              <a:rPr lang="en-US" i="1" dirty="0"/>
              <a:t>reusing</a:t>
            </a:r>
            <a:r>
              <a:rPr lang="en-US" i="0" dirty="0"/>
              <a:t> the same wire for </a:t>
            </a:r>
            <a:r>
              <a:rPr lang="en-US" i="1" dirty="0"/>
              <a:t>multiple purposes</a:t>
            </a:r>
            <a:endParaRPr lang="en-US" i="0" dirty="0"/>
          </a:p>
          <a:p>
            <a:r>
              <a:rPr lang="en-US" i="0" dirty="0"/>
              <a:t>	- that's called a </a:t>
            </a:r>
            <a:r>
              <a:rPr lang="en-US" i="1" dirty="0"/>
              <a:t>bus,</a:t>
            </a:r>
            <a:r>
              <a:rPr lang="en-US" i="0" dirty="0"/>
              <a:t> and buses rely on that blue X state to work properly.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860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if you are seriously looking down here for the answer to “we can NOT y with what kind of gate?” I really don’t know what you expect to find.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880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if you go</a:t>
            </a:r>
            <a:r>
              <a:rPr lang="en-US" baseline="0" dirty="0"/>
              <a:t> the other way (add a negative), it's still called overflow </a:t>
            </a:r>
            <a:r>
              <a:rPr lang="mr-IN" baseline="0" dirty="0"/>
              <a:t>–</a:t>
            </a:r>
            <a:r>
              <a:rPr lang="en-US" baseline="0" dirty="0"/>
              <a:t> the term “underflow” is used for like, tiny floating point numbers.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1204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4763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7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so, in </a:t>
            </a:r>
            <a:r>
              <a:rPr lang="en-US" i="1" dirty="0"/>
              <a:t>high-reliability</a:t>
            </a:r>
            <a:r>
              <a:rPr lang="en-US" dirty="0"/>
              <a:t> computing environments (think planes, spacecraft, medical life support), "crashing" is seen as a really bad thing.</a:t>
            </a:r>
          </a:p>
          <a:p>
            <a:r>
              <a:rPr lang="en-US" dirty="0"/>
              <a:t>	- cause you don't want your plane dropping out of the air cause someone added two big numbers.</a:t>
            </a:r>
          </a:p>
          <a:p>
            <a:r>
              <a:rPr lang="en-US" dirty="0"/>
              <a:t>- however, there have been </a:t>
            </a:r>
            <a:r>
              <a:rPr lang="en-US" i="1" dirty="0"/>
              <a:t>multiple</a:t>
            </a:r>
            <a:r>
              <a:rPr lang="en-US" i="0" dirty="0"/>
              <a:t> lives lost due to integer overflow in software controlling these machines. </a:t>
            </a:r>
          </a:p>
          <a:p>
            <a:r>
              <a:rPr lang="en-US" i="0" dirty="0"/>
              <a:t>	- see Therac-25, Toyotas' persistent "unintended acceleration" bugs…</a:t>
            </a:r>
          </a:p>
          <a:p>
            <a:r>
              <a:rPr lang="en-US" i="0" dirty="0"/>
              <a:t>	- so like, maybe crashing and restarting would have saved those lives? </a:t>
            </a:r>
          </a:p>
          <a:p>
            <a:r>
              <a:rPr lang="en-US" i="0" dirty="0"/>
              <a:t>- it's not a black-and-white matter in all cases. but for </a:t>
            </a:r>
            <a:r>
              <a:rPr lang="en-US" b="1" i="0" dirty="0"/>
              <a:t>non-life-critical programs,</a:t>
            </a:r>
            <a:r>
              <a:rPr lang="en-US" i="0" dirty="0"/>
              <a:t> crashing might be the better response.</a:t>
            </a:r>
          </a:p>
          <a:p>
            <a:r>
              <a:rPr lang="en-US" i="0" dirty="0"/>
              <a:t>	- it also points out these bugs to the developers much earlier/during development, instead of lingering as hidden issues for years.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758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if it's so great, why doesn't MIPS have it?</a:t>
            </a:r>
          </a:p>
          <a:p>
            <a:r>
              <a:rPr lang="en-US" dirty="0"/>
              <a:t>	- the carry register becomes an implicit operand/destination of several instructions, which gets confusing</a:t>
            </a:r>
          </a:p>
          <a:p>
            <a:r>
              <a:rPr lang="en-US" dirty="0"/>
              <a:t>	- it also makes pipelining, superscalar, and out-of-order execution much more complicated.</a:t>
            </a:r>
          </a:p>
          <a:p>
            <a:r>
              <a:rPr lang="en-US" dirty="0"/>
              <a:t>		- if that doesn't make sense to you, that's fine, it's 1541 stuff. but that's the main reason they ditched it in MIPS.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37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739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arbitrarily many times! hence the name!</a:t>
            </a:r>
          </a:p>
          <a:p>
            <a:r>
              <a:rPr lang="en-US" dirty="0"/>
              <a:t>- this is common on embedded CPUs where the word size is small enough that many useful numbers are "too big" for one register…</a:t>
            </a:r>
          </a:p>
          <a:p>
            <a:r>
              <a:rPr lang="en-US" dirty="0"/>
              <a:t>- but it also pops up in things like cryptography where you need to deal with e.g. 2048-bit numbers, and no CPU can handle those in one register/instruction.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145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another way of thinking about it is that overflow occurs if you get a sum that is </a:t>
            </a:r>
            <a:r>
              <a:rPr lang="en-US" b="1" dirty="0"/>
              <a:t>less </a:t>
            </a:r>
            <a:r>
              <a:rPr lang="en-US" b="0" dirty="0"/>
              <a:t>than either of the addends.</a:t>
            </a:r>
            <a:endParaRPr lang="en-US" dirty="0"/>
          </a:p>
          <a:p>
            <a:r>
              <a:rPr lang="en-US" dirty="0"/>
              <a:t>	- </a:t>
            </a:r>
            <a:r>
              <a:rPr lang="en-US" baseline="0" dirty="0"/>
              <a:t>try to prove to yourself that you can't add two numbers and get a sum at least as big as one addend.</a:t>
            </a:r>
          </a:p>
          <a:p>
            <a:r>
              <a:rPr lang="en-US" baseline="0" dirty="0"/>
              <a:t>	- think about the number circle. how "far around" can you get with a single addition?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89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another way to think of it is:</a:t>
            </a:r>
            <a:r>
              <a:rPr lang="en-US" baseline="0" dirty="0"/>
              <a:t> adding numbers of opposite signs always gives you a number </a:t>
            </a:r>
            <a:r>
              <a:rPr lang="en-US" i="1" baseline="0" dirty="0"/>
              <a:t>closer to 0.</a:t>
            </a:r>
            <a:endParaRPr lang="en-US" i="0" baseline="0" dirty="0"/>
          </a:p>
          <a:p>
            <a:r>
              <a:rPr lang="en-US" i="0" baseline="0" dirty="0"/>
              <a:t>	- adding numbers of the same sign gets you </a:t>
            </a:r>
            <a:r>
              <a:rPr lang="en-US" i="1" baseline="0" dirty="0"/>
              <a:t>further from 0,</a:t>
            </a:r>
            <a:r>
              <a:rPr lang="en-US" i="0" baseline="0" dirty="0"/>
              <a:t> which is where the danger zone lies.</a:t>
            </a:r>
          </a:p>
          <a:p>
            <a:r>
              <a:rPr lang="en-US" i="0" baseline="0" dirty="0"/>
              <a:t>- it's impossible to flip signs twice with a single addition.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896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9999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207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9193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oh, you're doing a lab about this, aren't you ;V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017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remember, functions can only have one output! often we want to have “multiple-bit outputs”, but we do that be implementing each bit of the output as its own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4235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whenever making a truth</a:t>
            </a:r>
            <a:r>
              <a:rPr lang="en-US" baseline="0" dirty="0"/>
              <a:t> table, ALWAYS count up in binary </a:t>
            </a:r>
            <a:r>
              <a:rPr lang="mr-IN" baseline="0" dirty="0"/>
              <a:t>–</a:t>
            </a:r>
            <a:r>
              <a:rPr lang="en-US" baseline="0" dirty="0"/>
              <a:t> it's so easy to miss cases if you jump around</a:t>
            </a:r>
            <a:endParaRPr lang="en-US" dirty="0"/>
          </a:p>
          <a:p>
            <a:r>
              <a:rPr lang="en-US" dirty="0"/>
              <a:t>- C and S form a 2-bit number</a:t>
            </a:r>
          </a:p>
          <a:p>
            <a:r>
              <a:rPr lang="en-US" dirty="0"/>
              <a:t>-</a:t>
            </a:r>
            <a:r>
              <a:rPr lang="en-US" baseline="0" dirty="0"/>
              <a:t> C just looks like A &amp; B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S looks like A </a:t>
            </a:r>
            <a:r>
              <a:rPr lang="en-US" baseline="0" dirty="0" err="1"/>
              <a:t>xor</a:t>
            </a:r>
            <a:r>
              <a:rPr lang="en-US" baseline="0" dirty="0"/>
              <a:t> B</a:t>
            </a:r>
          </a:p>
          <a:p>
            <a:pPr marL="171450" indent="-171450">
              <a:buFontTx/>
              <a:buChar char="-"/>
            </a:pPr>
            <a:r>
              <a:rPr lang="en-US" baseline="0" dirty="0"/>
              <a:t>well it’s not </a:t>
            </a:r>
            <a:r>
              <a:rPr lang="en-US" i="1" baseline="0" dirty="0"/>
              <a:t>wrong,</a:t>
            </a:r>
            <a:r>
              <a:rPr lang="en-US" i="0" baseline="0" dirty="0"/>
              <a:t> it’s just </a:t>
            </a:r>
            <a:r>
              <a:rPr lang="en-US" i="1" baseline="0" dirty="0"/>
              <a:t>not the whole answer,</a:t>
            </a:r>
            <a:r>
              <a:rPr lang="en-US" i="0" baseline="0" dirty="0"/>
              <a:t> because we almost always need to add more than two 1-bit numbers together!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246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Ci = Carry in, Co = Carry 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07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Again, Co and S are a 2-bit number</a:t>
            </a:r>
          </a:p>
          <a:p>
            <a:pPr marL="0" marR="0" indent="0" algn="l" defTabSz="71323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- it</a:t>
            </a:r>
            <a:r>
              <a:rPr lang="en-US" baseline="0" dirty="0"/>
              <a:t> might not be obvious, but we </a:t>
            </a:r>
            <a:r>
              <a:rPr lang="en-US" i="1" baseline="0" dirty="0"/>
              <a:t>can</a:t>
            </a:r>
            <a:r>
              <a:rPr lang="en-US" i="0" baseline="0" dirty="0"/>
              <a:t> come up with a collection of gates that output each of these columns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24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Logisim does this with a lot of components (puts the least significant bit up top instead of at the bottom) and I don't know why. most diagrams I've seen in texts put the LSB at the bottom.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935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bubbles on the </a:t>
            </a:r>
            <a:r>
              <a:rPr lang="en-US" i="1" dirty="0"/>
              <a:t>inputs</a:t>
            </a:r>
            <a:r>
              <a:rPr lang="en-US" i="0" dirty="0"/>
              <a:t> of a gate are shorthand for a NOT gate on each bubbled input.</a:t>
            </a:r>
          </a:p>
          <a:p>
            <a:pPr marL="171450" indent="-171450">
              <a:buFontTx/>
              <a:buChar char="-"/>
            </a:pPr>
            <a:r>
              <a:rPr lang="en-US" dirty="0"/>
              <a:t>“turning a truth table into a </a:t>
            </a:r>
            <a:r>
              <a:rPr lang="en-US" dirty="0" err="1"/>
              <a:t>boolean</a:t>
            </a:r>
            <a:r>
              <a:rPr lang="en-US" dirty="0"/>
              <a:t> expression” can actually be a pretty complicated process! look up “</a:t>
            </a:r>
            <a:r>
              <a:rPr lang="en-US" dirty="0" err="1"/>
              <a:t>karnaugh</a:t>
            </a:r>
            <a:r>
              <a:rPr lang="en-US" dirty="0"/>
              <a:t> maps!”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838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what is this called?</a:t>
            </a:r>
          </a:p>
          <a:p>
            <a:r>
              <a:rPr lang="en-US" dirty="0"/>
              <a:t>-</a:t>
            </a:r>
            <a:r>
              <a:rPr lang="en-US" baseline="0" dirty="0"/>
              <a:t> how can we handle 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396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2027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7772400" cy="1225021"/>
          </a:xfr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77645"/>
            <a:ext cx="7772400" cy="146050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11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2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162300"/>
            <a:ext cx="9144000" cy="18288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9"/>
          </a:xfrm>
        </p:spPr>
        <p:txBody>
          <a:bodyPr/>
          <a:lstStyle>
            <a:lvl1pPr marL="0" indent="0">
              <a:buNone/>
              <a:defRPr sz="1260"/>
            </a:lvl1pPr>
            <a:lvl2pPr marL="411480" indent="0">
              <a:buNone/>
              <a:defRPr sz="1080"/>
            </a:lvl2pPr>
            <a:lvl3pPr marL="822960" indent="0">
              <a:buNone/>
              <a:defRPr sz="900"/>
            </a:lvl3pPr>
            <a:lvl4pPr marL="1234440" indent="0">
              <a:buNone/>
              <a:defRPr sz="810"/>
            </a:lvl4pPr>
            <a:lvl5pPr marL="1645920" indent="0">
              <a:buNone/>
              <a:defRPr sz="810"/>
            </a:lvl5pPr>
            <a:lvl6pPr marL="2057400" indent="0">
              <a:buNone/>
              <a:defRPr sz="810"/>
            </a:lvl6pPr>
            <a:lvl7pPr marL="2468880" indent="0">
              <a:buNone/>
              <a:defRPr sz="810"/>
            </a:lvl7pPr>
            <a:lvl8pPr marL="2880360" indent="0">
              <a:buNone/>
              <a:defRPr sz="810"/>
            </a:lvl8pPr>
            <a:lvl9pPr marL="3291840" indent="0">
              <a:buNone/>
              <a:defRPr sz="8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9530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801659"/>
          </a:xfrm>
        </p:spPr>
        <p:txBody>
          <a:bodyPr>
            <a:normAutofit/>
          </a:bodyPr>
          <a:lstStyle>
            <a:lvl1pPr marL="257175" indent="-257175">
              <a:buSzPct val="100000"/>
              <a:buFont typeface="Trebuchet MS" pitchFamily="34" charset="0"/>
              <a:buChar char="●"/>
              <a:defRPr sz="2200"/>
            </a:lvl1pPr>
            <a:lvl2pPr marL="515780" indent="-257175">
              <a:defRPr sz="2200"/>
            </a:lvl2pPr>
            <a:lvl3pPr marL="772955" indent="-250032">
              <a:tabLst/>
              <a:defRPr sz="2200" b="0"/>
            </a:lvl3pPr>
            <a:lvl4pPr marL="1031558" indent="-257175">
              <a:tabLst/>
              <a:defRPr sz="2200" b="0"/>
            </a:lvl4pPr>
            <a:lvl5pPr marL="1285875" indent="-254318">
              <a:defRPr sz="22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 (no ani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9530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801659"/>
          </a:xfrm>
        </p:spPr>
        <p:txBody>
          <a:bodyPr>
            <a:normAutofit/>
          </a:bodyPr>
          <a:lstStyle>
            <a:lvl1pPr marL="257175" indent="-257175">
              <a:buSzPct val="100000"/>
              <a:buFont typeface="Trebuchet MS" pitchFamily="34" charset="0"/>
              <a:buChar char="●"/>
              <a:defRPr sz="2200"/>
            </a:lvl1pPr>
            <a:lvl2pPr marL="515780" indent="-257175">
              <a:defRPr sz="2200"/>
            </a:lvl2pPr>
            <a:lvl3pPr marL="772955" indent="-250032">
              <a:tabLst/>
              <a:defRPr sz="2200" b="0"/>
            </a:lvl3pPr>
            <a:lvl4pPr marL="1031558" indent="-257175">
              <a:tabLst/>
              <a:defRPr sz="2200" b="0"/>
            </a:lvl4pPr>
            <a:lvl5pPr marL="1285875" indent="-254318">
              <a:defRPr sz="22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rgbClr val="2027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7772400" cy="1225021"/>
          </a:xfr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162300"/>
            <a:ext cx="9144000" cy="18288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520"/>
            </a:lvl1pPr>
            <a:lvl2pPr>
              <a:defRPr sz="2160"/>
            </a:lvl2pPr>
            <a:lvl3pPr>
              <a:defRPr sz="1800"/>
            </a:lvl3pPr>
            <a:lvl4pPr>
              <a:defRPr sz="1620"/>
            </a:lvl4pPr>
            <a:lvl5pPr>
              <a:defRPr sz="1620"/>
            </a:lvl5pPr>
            <a:lvl6pPr>
              <a:defRPr sz="1620"/>
            </a:lvl6pPr>
            <a:lvl7pPr>
              <a:defRPr sz="1620"/>
            </a:lvl7pPr>
            <a:lvl8pPr>
              <a:defRPr sz="1620"/>
            </a:lvl8pPr>
            <a:lvl9pPr>
              <a:defRPr sz="1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520"/>
            </a:lvl1pPr>
            <a:lvl2pPr>
              <a:defRPr sz="2160"/>
            </a:lvl2pPr>
            <a:lvl3pPr>
              <a:defRPr sz="1800"/>
            </a:lvl3pPr>
            <a:lvl4pPr>
              <a:defRPr sz="1620"/>
            </a:lvl4pPr>
            <a:lvl5pPr>
              <a:defRPr sz="1620"/>
            </a:lvl5pPr>
            <a:lvl6pPr>
              <a:defRPr sz="1620"/>
            </a:lvl6pPr>
            <a:lvl7pPr>
              <a:defRPr sz="1620"/>
            </a:lvl7pPr>
            <a:lvl8pPr>
              <a:defRPr sz="1620"/>
            </a:lvl8pPr>
            <a:lvl9pPr>
              <a:defRPr sz="1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160"/>
            </a:lvl1pPr>
            <a:lvl2pPr>
              <a:defRPr sz="1800"/>
            </a:lvl2pPr>
            <a:lvl3pPr>
              <a:defRPr sz="1620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160"/>
            </a:lvl1pPr>
            <a:lvl2pPr>
              <a:defRPr sz="1800"/>
            </a:lvl2pPr>
            <a:lvl3pPr>
              <a:defRPr sz="1620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9"/>
            <a:ext cx="3008313" cy="3909219"/>
          </a:xfrm>
        </p:spPr>
        <p:txBody>
          <a:bodyPr/>
          <a:lstStyle>
            <a:lvl1pPr marL="0" indent="0">
              <a:buNone/>
              <a:defRPr sz="1260"/>
            </a:lvl1pPr>
            <a:lvl2pPr marL="411480" indent="0">
              <a:buNone/>
              <a:defRPr sz="1080"/>
            </a:lvl2pPr>
            <a:lvl3pPr marL="822960" indent="0">
              <a:buNone/>
              <a:defRPr sz="900"/>
            </a:lvl3pPr>
            <a:lvl4pPr marL="1234440" indent="0">
              <a:buNone/>
              <a:defRPr sz="810"/>
            </a:lvl4pPr>
            <a:lvl5pPr marL="1645920" indent="0">
              <a:buNone/>
              <a:defRPr sz="810"/>
            </a:lvl5pPr>
            <a:lvl6pPr marL="2057400" indent="0">
              <a:buNone/>
              <a:defRPr sz="810"/>
            </a:lvl6pPr>
            <a:lvl7pPr marL="2468880" indent="0">
              <a:buNone/>
              <a:defRPr sz="810"/>
            </a:lvl7pPr>
            <a:lvl8pPr marL="2880360" indent="0">
              <a:buNone/>
              <a:defRPr sz="810"/>
            </a:lvl8pPr>
            <a:lvl9pPr marL="3291840" indent="0">
              <a:buNone/>
              <a:defRPr sz="8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600700"/>
            <a:ext cx="9144000" cy="114300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95300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95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95301"/>
            <a:ext cx="8991600" cy="4801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5296960"/>
            <a:ext cx="12192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/>
              <a:t>CS447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5296960"/>
            <a:ext cx="685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6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/>
  <p:hf hdr="0" dt="0"/>
  <p:txStyles>
    <p:titleStyle>
      <a:lvl1pPr algn="l" defTabSz="82296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GulimChe" pitchFamily="49" charset="-127"/>
          <a:cs typeface="MoolBoran" pitchFamily="34" charset="0"/>
        </a:defRPr>
      </a:lvl1pPr>
    </p:titleStyle>
    <p:bodyStyle>
      <a:lvl1pPr marL="204312" indent="-204312" algn="l" defTabSz="822960" rtl="0" eaLnBrk="1" latinLnBrk="0" hangingPunct="1">
        <a:spcBef>
          <a:spcPts val="0"/>
        </a:spcBef>
        <a:buSzPct val="150000"/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5767" indent="-207170" algn="l" defTabSz="822960" rtl="0" eaLnBrk="1" latinLnBrk="0" hangingPunct="1">
        <a:spcBef>
          <a:spcPts val="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20078" indent="-205740" algn="l" defTabSz="822960" rtl="0" eaLnBrk="1" latinLnBrk="0" hangingPunct="1">
        <a:spcBef>
          <a:spcPts val="0"/>
        </a:spcBef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21532" indent="-205740" algn="l" defTabSz="822960" rtl="0" eaLnBrk="1" latinLnBrk="0" hangingPunct="1">
        <a:spcBef>
          <a:spcPts val="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205740" algn="l" defTabSz="822960" rtl="0" eaLnBrk="1" latinLnBrk="0" hangingPunct="1">
        <a:spcBef>
          <a:spcPts val="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8077200" cy="1225021"/>
          </a:xfrm>
        </p:spPr>
        <p:txBody>
          <a:bodyPr/>
          <a:lstStyle/>
          <a:p>
            <a:r>
              <a:rPr lang="en-US" dirty="0">
                <a:latin typeface="+mj-lt"/>
              </a:rPr>
              <a:t>Addition and Overflow</a:t>
            </a:r>
            <a:endParaRPr lang="en-US" sz="2400" b="1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0447</a:t>
            </a:r>
          </a:p>
          <a:p>
            <a:r>
              <a:rPr lang="en-US" dirty="0"/>
              <a:t>Jarrett Billingsley</a:t>
            </a:r>
          </a:p>
        </p:txBody>
      </p:sp>
    </p:spTree>
    <p:extLst>
      <p:ext uri="{BB962C8B-B14F-4D97-AF65-F5344CB8AC3E}">
        <p14:creationId xmlns:p14="http://schemas.microsoft.com/office/powerpoint/2010/main" val="361208656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37871-D54D-5645-800D-6B800BB25D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that’s how we build circuits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DD376-400B-F345-B8D7-53DB75AC4A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520519"/>
          </a:xfrm>
        </p:spPr>
        <p:txBody>
          <a:bodyPr/>
          <a:lstStyle/>
          <a:p>
            <a:r>
              <a:rPr lang="en-US" dirty="0"/>
              <a:t>the process of building </a:t>
            </a:r>
            <a:r>
              <a:rPr lang="en-US" b="1" dirty="0"/>
              <a:t>any</a:t>
            </a:r>
            <a:r>
              <a:rPr lang="en-US" dirty="0"/>
              <a:t> circuit goes something like this: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245883-0BBA-3445-8F85-0F696DB02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05AD49-06E7-A84F-8C5F-648BF2F09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E81435BE-0784-F54D-82B0-72614BFE40E4}"/>
              </a:ext>
            </a:extLst>
          </p:cNvPr>
          <p:cNvGraphicFramePr>
            <a:graphicFrameLocks/>
          </p:cNvGraphicFramePr>
          <p:nvPr/>
        </p:nvGraphicFramePr>
        <p:xfrm>
          <a:off x="816592" y="2282281"/>
          <a:ext cx="1752600" cy="259080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584200">
                  <a:extLst>
                    <a:ext uri="{9D8B030D-6E8A-4147-A177-3AD203B41FA5}">
                      <a16:colId xmlns:a16="http://schemas.microsoft.com/office/drawing/2014/main" val="919760860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3687419956"/>
                    </a:ext>
                  </a:extLst>
                </a:gridCol>
                <a:gridCol w="584200">
                  <a:extLst>
                    <a:ext uri="{9D8B030D-6E8A-4147-A177-3AD203B41FA5}">
                      <a16:colId xmlns:a16="http://schemas.microsoft.com/office/drawing/2014/main" val="3289654268"/>
                    </a:ext>
                  </a:extLst>
                </a:gridCol>
              </a:tblGrid>
              <a:tr h="14531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B</a:t>
                      </a:r>
                      <a:endParaRPr lang="en-US" sz="2800" b="1" baseline="-250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5550959"/>
                  </a:ext>
                </a:extLst>
              </a:tr>
              <a:tr h="14531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52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631378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615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4699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8555EAAE-39ED-2B4D-AB65-DD26E6143B3D}"/>
              </a:ext>
            </a:extLst>
          </p:cNvPr>
          <p:cNvSpPr txBox="1"/>
          <p:nvPr/>
        </p:nvSpPr>
        <p:spPr>
          <a:xfrm>
            <a:off x="116732" y="952501"/>
            <a:ext cx="31523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1. make a </a:t>
            </a:r>
            <a:r>
              <a:rPr lang="en-US" sz="2200" b="1" dirty="0"/>
              <a:t>truth table </a:t>
            </a:r>
            <a:r>
              <a:rPr lang="en-US" sz="2200" dirty="0"/>
              <a:t>that expresses the computation we want.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F4EAC0-18E9-A544-979C-62BECC42E974}"/>
              </a:ext>
            </a:extLst>
          </p:cNvPr>
          <p:cNvSpPr txBox="1"/>
          <p:nvPr/>
        </p:nvSpPr>
        <p:spPr>
          <a:xfrm>
            <a:off x="3463606" y="952500"/>
            <a:ext cx="28950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2. turn the truth table into a </a:t>
            </a:r>
            <a:r>
              <a:rPr lang="en-US" sz="2200" b="1" dirty="0"/>
              <a:t>Boolean expression.</a:t>
            </a:r>
            <a:endParaRPr lang="en-US" sz="22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C759A4-C937-CD48-B3A9-1A9E18152F70}"/>
              </a:ext>
            </a:extLst>
          </p:cNvPr>
          <p:cNvSpPr txBox="1"/>
          <p:nvPr/>
        </p:nvSpPr>
        <p:spPr>
          <a:xfrm>
            <a:off x="6324600" y="952501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3. turn </a:t>
            </a:r>
            <a:r>
              <a:rPr lang="en-US" sz="2200" i="1" dirty="0"/>
              <a:t>that</a:t>
            </a:r>
            <a:r>
              <a:rPr lang="en-US" sz="2200" dirty="0"/>
              <a:t> into </a:t>
            </a:r>
            <a:r>
              <a:rPr lang="en-US" sz="2200" b="1" dirty="0"/>
              <a:t>logic gates.</a:t>
            </a:r>
            <a:endParaRPr lang="en-US" sz="22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DBE572F-583C-404A-97BB-13BB615B4E06}"/>
                  </a:ext>
                </a:extLst>
              </p:cNvPr>
              <p:cNvSpPr txBox="1"/>
              <p:nvPr/>
            </p:nvSpPr>
            <p:spPr>
              <a:xfrm>
                <a:off x="4094396" y="2584966"/>
                <a:ext cx="1633459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0" smtClean="0">
                          <a:latin typeface="Cambria Math" panose="02040503050406030204" pitchFamily="18" charset="0"/>
                        </a:rPr>
                        <m:t>𝐘</m:t>
                      </m:r>
                      <m:r>
                        <a:rPr lang="en-US" sz="3600" b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̅"/>
                          <m:ctrlPr>
                            <a:rPr lang="en-US" sz="3600" b="1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𝐀</m:t>
                          </m:r>
                        </m:e>
                      </m:acc>
                      <m:acc>
                        <m:accPr>
                          <m:chr m:val="̅"/>
                          <m:ctrlPr>
                            <a:rPr lang="en-US" sz="3600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3600" b="1" i="0" smtClean="0">
                              <a:latin typeface="Cambria Math" panose="02040503050406030204" pitchFamily="18" charset="0"/>
                            </a:rPr>
                            <m:t>𝐁</m:t>
                          </m:r>
                        </m:e>
                      </m:acc>
                    </m:oMath>
                  </m:oMathPara>
                </a14:m>
                <a:endParaRPr lang="en-US" sz="1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DBE572F-583C-404A-97BB-13BB615B4E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4396" y="2584966"/>
                <a:ext cx="1633459" cy="553998"/>
              </a:xfrm>
              <a:prstGeom prst="rect">
                <a:avLst/>
              </a:prstGeom>
              <a:blipFill>
                <a:blip r:embed="rId3"/>
                <a:stretch>
                  <a:fillRect l="-4615" t="-2326" r="-4615" b="-69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>
            <a:extLst>
              <a:ext uri="{FF2B5EF4-FFF2-40B4-BE49-F238E27FC236}">
                <a16:creationId xmlns:a16="http://schemas.microsoft.com/office/drawing/2014/main" id="{DBD2689A-9141-C74C-ACBA-6E90562F35D2}"/>
              </a:ext>
            </a:extLst>
          </p:cNvPr>
          <p:cNvGrpSpPr/>
          <p:nvPr/>
        </p:nvGrpSpPr>
        <p:grpSpPr>
          <a:xfrm>
            <a:off x="7041687" y="2487528"/>
            <a:ext cx="1602909" cy="741173"/>
            <a:chOff x="6285910" y="1202143"/>
            <a:chExt cx="2319129" cy="1072348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071D8F0-E935-0242-BB14-78D0331AB042}"/>
                </a:ext>
              </a:extLst>
            </p:cNvPr>
            <p:cNvCxnSpPr/>
            <p:nvPr/>
          </p:nvCxnSpPr>
          <p:spPr>
            <a:xfrm flipH="1">
              <a:off x="6285910" y="1437671"/>
              <a:ext cx="462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69B508E7-E12E-9E41-9803-3104F1EEECBC}"/>
                </a:ext>
              </a:extLst>
            </p:cNvPr>
            <p:cNvCxnSpPr/>
            <p:nvPr/>
          </p:nvCxnSpPr>
          <p:spPr>
            <a:xfrm flipH="1">
              <a:off x="8142839" y="1738317"/>
              <a:ext cx="462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8616A177-66D8-2244-9CAD-A7740EFE6D2E}"/>
                </a:ext>
              </a:extLst>
            </p:cNvPr>
            <p:cNvCxnSpPr/>
            <p:nvPr/>
          </p:nvCxnSpPr>
          <p:spPr>
            <a:xfrm flipH="1">
              <a:off x="6285910" y="2091608"/>
              <a:ext cx="462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Arc 14">
              <a:extLst>
                <a:ext uri="{FF2B5EF4-FFF2-40B4-BE49-F238E27FC236}">
                  <a16:creationId xmlns:a16="http://schemas.microsoft.com/office/drawing/2014/main" id="{C67E4DF7-3378-E749-98F7-49C6167FF72F}"/>
                </a:ext>
              </a:extLst>
            </p:cNvPr>
            <p:cNvSpPr/>
            <p:nvPr/>
          </p:nvSpPr>
          <p:spPr>
            <a:xfrm>
              <a:off x="7059465" y="1202143"/>
              <a:ext cx="1072348" cy="1072348"/>
            </a:xfrm>
            <a:prstGeom prst="arc">
              <a:avLst>
                <a:gd name="adj1" fmla="val 16200000"/>
                <a:gd name="adj2" fmla="val 540089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7">
              <a:extLst>
                <a:ext uri="{FF2B5EF4-FFF2-40B4-BE49-F238E27FC236}">
                  <a16:creationId xmlns:a16="http://schemas.microsoft.com/office/drawing/2014/main" id="{90210A1E-9CB8-A640-BC1B-AE7F1500FEA0}"/>
                </a:ext>
              </a:extLst>
            </p:cNvPr>
            <p:cNvSpPr/>
            <p:nvPr/>
          </p:nvSpPr>
          <p:spPr>
            <a:xfrm>
              <a:off x="7059465" y="1202143"/>
              <a:ext cx="539591" cy="1072348"/>
            </a:xfrm>
            <a:custGeom>
              <a:avLst/>
              <a:gdLst>
                <a:gd name="connsiteX0" fmla="*/ 0 w 1037737"/>
                <a:gd name="connsiteY0" fmla="*/ 0 h 1379672"/>
                <a:gd name="connsiteX1" fmla="*/ 1037737 w 1037737"/>
                <a:gd name="connsiteY1" fmla="*/ 0 h 1379672"/>
                <a:gd name="connsiteX2" fmla="*/ 1037737 w 1037737"/>
                <a:gd name="connsiteY2" fmla="*/ 1379672 h 1379672"/>
                <a:gd name="connsiteX3" fmla="*/ 0 w 1037737"/>
                <a:gd name="connsiteY3" fmla="*/ 1379672 h 1379672"/>
                <a:gd name="connsiteX4" fmla="*/ 0 w 1037737"/>
                <a:gd name="connsiteY4" fmla="*/ 0 h 1379672"/>
                <a:gd name="connsiteX0" fmla="*/ 1037737 w 1129177"/>
                <a:gd name="connsiteY0" fmla="*/ 1379672 h 1471112"/>
                <a:gd name="connsiteX1" fmla="*/ 0 w 1129177"/>
                <a:gd name="connsiteY1" fmla="*/ 1379672 h 1471112"/>
                <a:gd name="connsiteX2" fmla="*/ 0 w 1129177"/>
                <a:gd name="connsiteY2" fmla="*/ 0 h 1471112"/>
                <a:gd name="connsiteX3" fmla="*/ 1037737 w 1129177"/>
                <a:gd name="connsiteY3" fmla="*/ 0 h 1471112"/>
                <a:gd name="connsiteX4" fmla="*/ 1129177 w 1129177"/>
                <a:gd name="connsiteY4" fmla="*/ 1471112 h 1471112"/>
                <a:gd name="connsiteX0" fmla="*/ 1037737 w 1037737"/>
                <a:gd name="connsiteY0" fmla="*/ 1379672 h 1379672"/>
                <a:gd name="connsiteX1" fmla="*/ 0 w 1037737"/>
                <a:gd name="connsiteY1" fmla="*/ 1379672 h 1379672"/>
                <a:gd name="connsiteX2" fmla="*/ 0 w 1037737"/>
                <a:gd name="connsiteY2" fmla="*/ 0 h 1379672"/>
                <a:gd name="connsiteX3" fmla="*/ 1037737 w 1037737"/>
                <a:gd name="connsiteY3" fmla="*/ 0 h 137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7737" h="1379672">
                  <a:moveTo>
                    <a:pt x="1037737" y="1379672"/>
                  </a:moveTo>
                  <a:lnTo>
                    <a:pt x="0" y="1379672"/>
                  </a:lnTo>
                  <a:lnTo>
                    <a:pt x="0" y="0"/>
                  </a:lnTo>
                  <a:lnTo>
                    <a:pt x="1037737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2D53657-A57E-414E-A83E-F9B51D7E50C7}"/>
                </a:ext>
              </a:extLst>
            </p:cNvPr>
            <p:cNvSpPr/>
            <p:nvPr/>
          </p:nvSpPr>
          <p:spPr>
            <a:xfrm>
              <a:off x="6748110" y="1936547"/>
              <a:ext cx="310118" cy="31011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13794DD7-9798-C34C-B7CA-B4ED4FBCD35F}"/>
                </a:ext>
              </a:extLst>
            </p:cNvPr>
            <p:cNvSpPr/>
            <p:nvPr/>
          </p:nvSpPr>
          <p:spPr>
            <a:xfrm>
              <a:off x="6738321" y="1272123"/>
              <a:ext cx="310118" cy="310118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B312F0BF-5C4B-BC4E-A510-0F872288BC8B}"/>
              </a:ext>
            </a:extLst>
          </p:cNvPr>
          <p:cNvSpPr txBox="1"/>
          <p:nvPr/>
        </p:nvSpPr>
        <p:spPr>
          <a:xfrm>
            <a:off x="6433422" y="2400300"/>
            <a:ext cx="583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2F58BFE-8192-3A47-90EF-336CCFA116B4}"/>
              </a:ext>
            </a:extLst>
          </p:cNvPr>
          <p:cNvSpPr txBox="1"/>
          <p:nvPr/>
        </p:nvSpPr>
        <p:spPr>
          <a:xfrm>
            <a:off x="6433422" y="2871465"/>
            <a:ext cx="5838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6CF32A7-D033-FA49-BB11-6A151DD1BC15}"/>
              </a:ext>
            </a:extLst>
          </p:cNvPr>
          <p:cNvSpPr txBox="1"/>
          <p:nvPr/>
        </p:nvSpPr>
        <p:spPr>
          <a:xfrm>
            <a:off x="8676106" y="2623836"/>
            <a:ext cx="391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0100F99-FB0A-3140-9469-AB5E098B795C}"/>
              </a:ext>
            </a:extLst>
          </p:cNvPr>
          <p:cNvSpPr txBox="1"/>
          <p:nvPr/>
        </p:nvSpPr>
        <p:spPr>
          <a:xfrm>
            <a:off x="4094396" y="3454354"/>
            <a:ext cx="41013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steps 1 and 3 are pretty obvious, but step 2…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EB3D52E-6342-9944-821A-01F45437296E}"/>
              </a:ext>
            </a:extLst>
          </p:cNvPr>
          <p:cNvSpPr txBox="1"/>
          <p:nvPr/>
        </p:nvSpPr>
        <p:spPr>
          <a:xfrm>
            <a:off x="3964993" y="4275137"/>
            <a:ext cx="43601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well, lab 5 will introduce you to a straightforward way to do that!</a:t>
            </a:r>
          </a:p>
        </p:txBody>
      </p:sp>
    </p:spTree>
    <p:extLst>
      <p:ext uri="{BB962C8B-B14F-4D97-AF65-F5344CB8AC3E}">
        <p14:creationId xmlns:p14="http://schemas.microsoft.com/office/powerpoint/2010/main" val="38255850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9" grpId="0"/>
      <p:bldP spid="20" grpId="0"/>
      <p:bldP spid="21" grpId="0"/>
      <p:bldP spid="22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Adding (and subtracting) multi-bit numbers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3996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the carries go?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763000" cy="922227"/>
          </a:xfrm>
        </p:spPr>
        <p:txBody>
          <a:bodyPr/>
          <a:lstStyle/>
          <a:p>
            <a:r>
              <a:rPr lang="en-US" dirty="0"/>
              <a:t>when you add one place, you might get a </a:t>
            </a:r>
            <a:r>
              <a:rPr lang="en-US" b="1" dirty="0"/>
              <a:t>carry out.</a:t>
            </a:r>
          </a:p>
          <a:p>
            <a:r>
              <a:rPr lang="en-US" dirty="0"/>
              <a:t>that bit becomes the </a:t>
            </a:r>
            <a:r>
              <a:rPr lang="en-US" b="1" dirty="0"/>
              <a:t>carry in</a:t>
            </a:r>
            <a:r>
              <a:rPr lang="en-US" dirty="0"/>
              <a:t> for the next higher place.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990600" y="1830723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latin typeface="Consolas" charset="0"/>
                <a:ea typeface="Consolas" charset="0"/>
                <a:cs typeface="Consolas" charset="0"/>
              </a:rPr>
              <a:t> 1 0 1 1 0 0 1 0</a:t>
            </a:r>
          </a:p>
          <a:p>
            <a:r>
              <a:rPr lang="en-US" sz="6000" b="1" u="sng" dirty="0">
                <a:latin typeface="Consolas" charset="0"/>
                <a:ea typeface="Consolas" charset="0"/>
                <a:cs typeface="Consolas" charset="0"/>
              </a:rPr>
              <a:t>+0 0 1 0 1 1 1 1</a:t>
            </a:r>
          </a:p>
        </p:txBody>
      </p:sp>
      <p:sp>
        <p:nvSpPr>
          <p:cNvPr id="8" name="Freeform 7"/>
          <p:cNvSpPr/>
          <p:nvPr/>
        </p:nvSpPr>
        <p:spPr>
          <a:xfrm>
            <a:off x="6731000" y="1544048"/>
            <a:ext cx="846667" cy="2748800"/>
          </a:xfrm>
          <a:custGeom>
            <a:avLst/>
            <a:gdLst>
              <a:gd name="connsiteX0" fmla="*/ 846667 w 846667"/>
              <a:gd name="connsiteY0" fmla="*/ 2237109 h 2814738"/>
              <a:gd name="connsiteX1" fmla="*/ 499533 w 846667"/>
              <a:gd name="connsiteY1" fmla="*/ 2677376 h 2814738"/>
              <a:gd name="connsiteX2" fmla="*/ 372533 w 846667"/>
              <a:gd name="connsiteY2" fmla="*/ 111976 h 2814738"/>
              <a:gd name="connsiteX3" fmla="*/ 0 w 846667"/>
              <a:gd name="connsiteY3" fmla="*/ 425243 h 2814738"/>
              <a:gd name="connsiteX0" fmla="*/ 846667 w 846667"/>
              <a:gd name="connsiteY0" fmla="*/ 2232085 h 2748800"/>
              <a:gd name="connsiteX1" fmla="*/ 474133 w 846667"/>
              <a:gd name="connsiteY1" fmla="*/ 2596152 h 2748800"/>
              <a:gd name="connsiteX2" fmla="*/ 372533 w 846667"/>
              <a:gd name="connsiteY2" fmla="*/ 106952 h 2748800"/>
              <a:gd name="connsiteX3" fmla="*/ 0 w 846667"/>
              <a:gd name="connsiteY3" fmla="*/ 420219 h 274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667" h="2748800">
                <a:moveTo>
                  <a:pt x="846667" y="2232085"/>
                </a:moveTo>
                <a:cubicBezTo>
                  <a:pt x="712611" y="2629313"/>
                  <a:pt x="553155" y="2950341"/>
                  <a:pt x="474133" y="2596152"/>
                </a:cubicBezTo>
                <a:cubicBezTo>
                  <a:pt x="395111" y="2241963"/>
                  <a:pt x="451555" y="469608"/>
                  <a:pt x="372533" y="106952"/>
                </a:cubicBezTo>
                <a:cubicBezTo>
                  <a:pt x="293511" y="-255704"/>
                  <a:pt x="0" y="420219"/>
                  <a:pt x="0" y="420219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5888567" y="1544048"/>
            <a:ext cx="846667" cy="2748800"/>
          </a:xfrm>
          <a:custGeom>
            <a:avLst/>
            <a:gdLst>
              <a:gd name="connsiteX0" fmla="*/ 846667 w 846667"/>
              <a:gd name="connsiteY0" fmla="*/ 2237109 h 2814738"/>
              <a:gd name="connsiteX1" fmla="*/ 499533 w 846667"/>
              <a:gd name="connsiteY1" fmla="*/ 2677376 h 2814738"/>
              <a:gd name="connsiteX2" fmla="*/ 372533 w 846667"/>
              <a:gd name="connsiteY2" fmla="*/ 111976 h 2814738"/>
              <a:gd name="connsiteX3" fmla="*/ 0 w 846667"/>
              <a:gd name="connsiteY3" fmla="*/ 425243 h 2814738"/>
              <a:gd name="connsiteX0" fmla="*/ 846667 w 846667"/>
              <a:gd name="connsiteY0" fmla="*/ 2232085 h 2748800"/>
              <a:gd name="connsiteX1" fmla="*/ 474133 w 846667"/>
              <a:gd name="connsiteY1" fmla="*/ 2596152 h 2748800"/>
              <a:gd name="connsiteX2" fmla="*/ 372533 w 846667"/>
              <a:gd name="connsiteY2" fmla="*/ 106952 h 2748800"/>
              <a:gd name="connsiteX3" fmla="*/ 0 w 846667"/>
              <a:gd name="connsiteY3" fmla="*/ 420219 h 274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667" h="2748800">
                <a:moveTo>
                  <a:pt x="846667" y="2232085"/>
                </a:moveTo>
                <a:cubicBezTo>
                  <a:pt x="712611" y="2629313"/>
                  <a:pt x="553155" y="2950341"/>
                  <a:pt x="474133" y="2596152"/>
                </a:cubicBezTo>
                <a:cubicBezTo>
                  <a:pt x="395111" y="2241963"/>
                  <a:pt x="451555" y="469608"/>
                  <a:pt x="372533" y="106952"/>
                </a:cubicBezTo>
                <a:cubicBezTo>
                  <a:pt x="293511" y="-255704"/>
                  <a:pt x="0" y="420219"/>
                  <a:pt x="0" y="420219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5046134" y="1544048"/>
            <a:ext cx="846667" cy="2748800"/>
          </a:xfrm>
          <a:custGeom>
            <a:avLst/>
            <a:gdLst>
              <a:gd name="connsiteX0" fmla="*/ 846667 w 846667"/>
              <a:gd name="connsiteY0" fmla="*/ 2237109 h 2814738"/>
              <a:gd name="connsiteX1" fmla="*/ 499533 w 846667"/>
              <a:gd name="connsiteY1" fmla="*/ 2677376 h 2814738"/>
              <a:gd name="connsiteX2" fmla="*/ 372533 w 846667"/>
              <a:gd name="connsiteY2" fmla="*/ 111976 h 2814738"/>
              <a:gd name="connsiteX3" fmla="*/ 0 w 846667"/>
              <a:gd name="connsiteY3" fmla="*/ 425243 h 2814738"/>
              <a:gd name="connsiteX0" fmla="*/ 846667 w 846667"/>
              <a:gd name="connsiteY0" fmla="*/ 2232085 h 2748800"/>
              <a:gd name="connsiteX1" fmla="*/ 474133 w 846667"/>
              <a:gd name="connsiteY1" fmla="*/ 2596152 h 2748800"/>
              <a:gd name="connsiteX2" fmla="*/ 372533 w 846667"/>
              <a:gd name="connsiteY2" fmla="*/ 106952 h 2748800"/>
              <a:gd name="connsiteX3" fmla="*/ 0 w 846667"/>
              <a:gd name="connsiteY3" fmla="*/ 420219 h 274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667" h="2748800">
                <a:moveTo>
                  <a:pt x="846667" y="2232085"/>
                </a:moveTo>
                <a:cubicBezTo>
                  <a:pt x="712611" y="2629313"/>
                  <a:pt x="553155" y="2950341"/>
                  <a:pt x="474133" y="2596152"/>
                </a:cubicBezTo>
                <a:cubicBezTo>
                  <a:pt x="395111" y="2241963"/>
                  <a:pt x="451555" y="469608"/>
                  <a:pt x="372533" y="106952"/>
                </a:cubicBezTo>
                <a:cubicBezTo>
                  <a:pt x="293511" y="-255704"/>
                  <a:pt x="0" y="420219"/>
                  <a:pt x="0" y="420219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4203701" y="1544048"/>
            <a:ext cx="846667" cy="2748800"/>
          </a:xfrm>
          <a:custGeom>
            <a:avLst/>
            <a:gdLst>
              <a:gd name="connsiteX0" fmla="*/ 846667 w 846667"/>
              <a:gd name="connsiteY0" fmla="*/ 2237109 h 2814738"/>
              <a:gd name="connsiteX1" fmla="*/ 499533 w 846667"/>
              <a:gd name="connsiteY1" fmla="*/ 2677376 h 2814738"/>
              <a:gd name="connsiteX2" fmla="*/ 372533 w 846667"/>
              <a:gd name="connsiteY2" fmla="*/ 111976 h 2814738"/>
              <a:gd name="connsiteX3" fmla="*/ 0 w 846667"/>
              <a:gd name="connsiteY3" fmla="*/ 425243 h 2814738"/>
              <a:gd name="connsiteX0" fmla="*/ 846667 w 846667"/>
              <a:gd name="connsiteY0" fmla="*/ 2232085 h 2748800"/>
              <a:gd name="connsiteX1" fmla="*/ 474133 w 846667"/>
              <a:gd name="connsiteY1" fmla="*/ 2596152 h 2748800"/>
              <a:gd name="connsiteX2" fmla="*/ 372533 w 846667"/>
              <a:gd name="connsiteY2" fmla="*/ 106952 h 2748800"/>
              <a:gd name="connsiteX3" fmla="*/ 0 w 846667"/>
              <a:gd name="connsiteY3" fmla="*/ 420219 h 274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667" h="2748800">
                <a:moveTo>
                  <a:pt x="846667" y="2232085"/>
                </a:moveTo>
                <a:cubicBezTo>
                  <a:pt x="712611" y="2629313"/>
                  <a:pt x="553155" y="2950341"/>
                  <a:pt x="474133" y="2596152"/>
                </a:cubicBezTo>
                <a:cubicBezTo>
                  <a:pt x="395111" y="2241963"/>
                  <a:pt x="451555" y="469608"/>
                  <a:pt x="372533" y="106952"/>
                </a:cubicBezTo>
                <a:cubicBezTo>
                  <a:pt x="293511" y="-255704"/>
                  <a:pt x="0" y="420219"/>
                  <a:pt x="0" y="420219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>
            <a:off x="3361268" y="1544048"/>
            <a:ext cx="846667" cy="2748800"/>
          </a:xfrm>
          <a:custGeom>
            <a:avLst/>
            <a:gdLst>
              <a:gd name="connsiteX0" fmla="*/ 846667 w 846667"/>
              <a:gd name="connsiteY0" fmla="*/ 2237109 h 2814738"/>
              <a:gd name="connsiteX1" fmla="*/ 499533 w 846667"/>
              <a:gd name="connsiteY1" fmla="*/ 2677376 h 2814738"/>
              <a:gd name="connsiteX2" fmla="*/ 372533 w 846667"/>
              <a:gd name="connsiteY2" fmla="*/ 111976 h 2814738"/>
              <a:gd name="connsiteX3" fmla="*/ 0 w 846667"/>
              <a:gd name="connsiteY3" fmla="*/ 425243 h 2814738"/>
              <a:gd name="connsiteX0" fmla="*/ 846667 w 846667"/>
              <a:gd name="connsiteY0" fmla="*/ 2232085 h 2748800"/>
              <a:gd name="connsiteX1" fmla="*/ 474133 w 846667"/>
              <a:gd name="connsiteY1" fmla="*/ 2596152 h 2748800"/>
              <a:gd name="connsiteX2" fmla="*/ 372533 w 846667"/>
              <a:gd name="connsiteY2" fmla="*/ 106952 h 2748800"/>
              <a:gd name="connsiteX3" fmla="*/ 0 w 846667"/>
              <a:gd name="connsiteY3" fmla="*/ 420219 h 274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667" h="2748800">
                <a:moveTo>
                  <a:pt x="846667" y="2232085"/>
                </a:moveTo>
                <a:cubicBezTo>
                  <a:pt x="712611" y="2629313"/>
                  <a:pt x="553155" y="2950341"/>
                  <a:pt x="474133" y="2596152"/>
                </a:cubicBezTo>
                <a:cubicBezTo>
                  <a:pt x="395111" y="2241963"/>
                  <a:pt x="451555" y="469608"/>
                  <a:pt x="372533" y="106952"/>
                </a:cubicBezTo>
                <a:cubicBezTo>
                  <a:pt x="293511" y="-255704"/>
                  <a:pt x="0" y="420219"/>
                  <a:pt x="0" y="420219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2518835" y="1544048"/>
            <a:ext cx="846667" cy="2748800"/>
          </a:xfrm>
          <a:custGeom>
            <a:avLst/>
            <a:gdLst>
              <a:gd name="connsiteX0" fmla="*/ 846667 w 846667"/>
              <a:gd name="connsiteY0" fmla="*/ 2237109 h 2814738"/>
              <a:gd name="connsiteX1" fmla="*/ 499533 w 846667"/>
              <a:gd name="connsiteY1" fmla="*/ 2677376 h 2814738"/>
              <a:gd name="connsiteX2" fmla="*/ 372533 w 846667"/>
              <a:gd name="connsiteY2" fmla="*/ 111976 h 2814738"/>
              <a:gd name="connsiteX3" fmla="*/ 0 w 846667"/>
              <a:gd name="connsiteY3" fmla="*/ 425243 h 2814738"/>
              <a:gd name="connsiteX0" fmla="*/ 846667 w 846667"/>
              <a:gd name="connsiteY0" fmla="*/ 2232085 h 2748800"/>
              <a:gd name="connsiteX1" fmla="*/ 474133 w 846667"/>
              <a:gd name="connsiteY1" fmla="*/ 2596152 h 2748800"/>
              <a:gd name="connsiteX2" fmla="*/ 372533 w 846667"/>
              <a:gd name="connsiteY2" fmla="*/ 106952 h 2748800"/>
              <a:gd name="connsiteX3" fmla="*/ 0 w 846667"/>
              <a:gd name="connsiteY3" fmla="*/ 420219 h 274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667" h="2748800">
                <a:moveTo>
                  <a:pt x="846667" y="2232085"/>
                </a:moveTo>
                <a:cubicBezTo>
                  <a:pt x="712611" y="2629313"/>
                  <a:pt x="553155" y="2950341"/>
                  <a:pt x="474133" y="2596152"/>
                </a:cubicBezTo>
                <a:cubicBezTo>
                  <a:pt x="395111" y="2241963"/>
                  <a:pt x="451555" y="469608"/>
                  <a:pt x="372533" y="106952"/>
                </a:cubicBezTo>
                <a:cubicBezTo>
                  <a:pt x="293511" y="-255704"/>
                  <a:pt x="0" y="420219"/>
                  <a:pt x="0" y="420219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1676402" y="1544048"/>
            <a:ext cx="846667" cy="2748800"/>
          </a:xfrm>
          <a:custGeom>
            <a:avLst/>
            <a:gdLst>
              <a:gd name="connsiteX0" fmla="*/ 846667 w 846667"/>
              <a:gd name="connsiteY0" fmla="*/ 2237109 h 2814738"/>
              <a:gd name="connsiteX1" fmla="*/ 499533 w 846667"/>
              <a:gd name="connsiteY1" fmla="*/ 2677376 h 2814738"/>
              <a:gd name="connsiteX2" fmla="*/ 372533 w 846667"/>
              <a:gd name="connsiteY2" fmla="*/ 111976 h 2814738"/>
              <a:gd name="connsiteX3" fmla="*/ 0 w 846667"/>
              <a:gd name="connsiteY3" fmla="*/ 425243 h 2814738"/>
              <a:gd name="connsiteX0" fmla="*/ 846667 w 846667"/>
              <a:gd name="connsiteY0" fmla="*/ 2232085 h 2748800"/>
              <a:gd name="connsiteX1" fmla="*/ 474133 w 846667"/>
              <a:gd name="connsiteY1" fmla="*/ 2596152 h 2748800"/>
              <a:gd name="connsiteX2" fmla="*/ 372533 w 846667"/>
              <a:gd name="connsiteY2" fmla="*/ 106952 h 2748800"/>
              <a:gd name="connsiteX3" fmla="*/ 0 w 846667"/>
              <a:gd name="connsiteY3" fmla="*/ 420219 h 274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667" h="2748800">
                <a:moveTo>
                  <a:pt x="846667" y="2232085"/>
                </a:moveTo>
                <a:cubicBezTo>
                  <a:pt x="712611" y="2629313"/>
                  <a:pt x="553155" y="2950341"/>
                  <a:pt x="474133" y="2596152"/>
                </a:cubicBezTo>
                <a:cubicBezTo>
                  <a:pt x="395111" y="2241963"/>
                  <a:pt x="451555" y="469608"/>
                  <a:pt x="372533" y="106952"/>
                </a:cubicBezTo>
                <a:cubicBezTo>
                  <a:pt x="293511" y="-255704"/>
                  <a:pt x="0" y="420219"/>
                  <a:pt x="0" y="420219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833969" y="1544048"/>
            <a:ext cx="846667" cy="2748800"/>
          </a:xfrm>
          <a:custGeom>
            <a:avLst/>
            <a:gdLst>
              <a:gd name="connsiteX0" fmla="*/ 846667 w 846667"/>
              <a:gd name="connsiteY0" fmla="*/ 2237109 h 2814738"/>
              <a:gd name="connsiteX1" fmla="*/ 499533 w 846667"/>
              <a:gd name="connsiteY1" fmla="*/ 2677376 h 2814738"/>
              <a:gd name="connsiteX2" fmla="*/ 372533 w 846667"/>
              <a:gd name="connsiteY2" fmla="*/ 111976 h 2814738"/>
              <a:gd name="connsiteX3" fmla="*/ 0 w 846667"/>
              <a:gd name="connsiteY3" fmla="*/ 425243 h 2814738"/>
              <a:gd name="connsiteX0" fmla="*/ 846667 w 846667"/>
              <a:gd name="connsiteY0" fmla="*/ 2232085 h 2748800"/>
              <a:gd name="connsiteX1" fmla="*/ 474133 w 846667"/>
              <a:gd name="connsiteY1" fmla="*/ 2596152 h 2748800"/>
              <a:gd name="connsiteX2" fmla="*/ 372533 w 846667"/>
              <a:gd name="connsiteY2" fmla="*/ 106952 h 2748800"/>
              <a:gd name="connsiteX3" fmla="*/ 0 w 846667"/>
              <a:gd name="connsiteY3" fmla="*/ 420219 h 274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6667" h="2748800">
                <a:moveTo>
                  <a:pt x="846667" y="2232085"/>
                </a:moveTo>
                <a:cubicBezTo>
                  <a:pt x="712611" y="2629313"/>
                  <a:pt x="553155" y="2950341"/>
                  <a:pt x="474133" y="2596152"/>
                </a:cubicBezTo>
                <a:cubicBezTo>
                  <a:pt x="395111" y="2241963"/>
                  <a:pt x="451555" y="469608"/>
                  <a:pt x="372533" y="106952"/>
                </a:cubicBezTo>
                <a:cubicBezTo>
                  <a:pt x="293511" y="-255704"/>
                  <a:pt x="0" y="420219"/>
                  <a:pt x="0" y="420219"/>
                </a:cubicBez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irect Access Storage 15"/>
          <p:cNvSpPr/>
          <p:nvPr/>
        </p:nvSpPr>
        <p:spPr>
          <a:xfrm rot="16200000">
            <a:off x="66348" y="2087882"/>
            <a:ext cx="1112601" cy="975438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b="1" dirty="0"/>
              <a:t>Bit Bucket..?</a:t>
            </a:r>
          </a:p>
        </p:txBody>
      </p:sp>
    </p:spTree>
    <p:extLst>
      <p:ext uri="{BB962C8B-B14F-4D97-AF65-F5344CB8AC3E}">
        <p14:creationId xmlns:p14="http://schemas.microsoft.com/office/powerpoint/2010/main" val="19021580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Ripple Carry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6102968" cy="2204273"/>
          </a:xfrm>
        </p:spPr>
        <p:txBody>
          <a:bodyPr/>
          <a:lstStyle/>
          <a:p>
            <a:r>
              <a:rPr lang="en-US" dirty="0"/>
              <a:t>if we want to add two </a:t>
            </a:r>
            <a:r>
              <a:rPr lang="en-US" b="1" dirty="0"/>
              <a:t>three-bit numbers,</a:t>
            </a:r>
            <a:r>
              <a:rPr lang="en-US" dirty="0"/>
              <a:t> we'll need three </a:t>
            </a:r>
            <a:r>
              <a:rPr lang="en-US" b="1" dirty="0"/>
              <a:t>one-bit </a:t>
            </a:r>
            <a:r>
              <a:rPr lang="en-US" dirty="0"/>
              <a:t>adders!</a:t>
            </a:r>
          </a:p>
          <a:p>
            <a:r>
              <a:rPr lang="en-US" dirty="0"/>
              <a:t>we </a:t>
            </a:r>
            <a:r>
              <a:rPr lang="en-US" b="1" dirty="0"/>
              <a:t>chain</a:t>
            </a:r>
            <a:r>
              <a:rPr lang="en-US" dirty="0"/>
              <a:t> the carries from each place to the </a:t>
            </a:r>
            <a:r>
              <a:rPr lang="en-US" b="1" dirty="0"/>
              <a:t>next higher place, </a:t>
            </a:r>
            <a:r>
              <a:rPr lang="en-US" dirty="0"/>
              <a:t>like we do on paper.</a:t>
            </a:r>
          </a:p>
          <a:p>
            <a:r>
              <a:rPr lang="en-US" dirty="0"/>
              <a:t>we split the numbers up like so: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6333728" y="2888253"/>
            <a:ext cx="3191272" cy="1340847"/>
            <a:chOff x="5664156" y="3414426"/>
            <a:chExt cx="3191272" cy="1340847"/>
          </a:xfrm>
        </p:grpSpPr>
        <p:sp>
          <p:nvSpPr>
            <p:cNvPr id="8" name="Rectangle 7"/>
            <p:cNvSpPr/>
            <p:nvPr/>
          </p:nvSpPr>
          <p:spPr>
            <a:xfrm>
              <a:off x="6624148" y="3832881"/>
              <a:ext cx="896689" cy="8966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</a:rPr>
                <a:t>+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6175804" y="4041692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6175804" y="4519926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520837" y="4281225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7072492" y="3414426"/>
              <a:ext cx="0" cy="41845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664156" y="4293608"/>
              <a:ext cx="60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B</a:t>
              </a:r>
              <a:r>
                <a:rPr lang="en-US" sz="2400" b="1" baseline="-25000" dirty="0"/>
                <a:t>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64156" y="3812313"/>
              <a:ext cx="605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A</a:t>
              </a:r>
              <a:r>
                <a:rPr lang="en-US" sz="2400" b="1" baseline="-25000" dirty="0"/>
                <a:t>0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971341" y="4061998"/>
              <a:ext cx="884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S</a:t>
              </a:r>
              <a:r>
                <a:rPr lang="en-US" sz="2400" b="1" baseline="-25000" dirty="0"/>
                <a:t>0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333728" y="1556776"/>
            <a:ext cx="3191272" cy="1340847"/>
            <a:chOff x="5664156" y="3414426"/>
            <a:chExt cx="3191272" cy="1340847"/>
          </a:xfrm>
        </p:grpSpPr>
        <p:sp>
          <p:nvSpPr>
            <p:cNvPr id="30" name="Rectangle 29"/>
            <p:cNvSpPr/>
            <p:nvPr/>
          </p:nvSpPr>
          <p:spPr>
            <a:xfrm>
              <a:off x="6624148" y="3832881"/>
              <a:ext cx="896689" cy="8966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</a:rPr>
                <a:t>+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>
              <a:off x="6175804" y="4041692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6175804" y="4519926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7520837" y="4281225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V="1">
              <a:off x="7072492" y="3414426"/>
              <a:ext cx="0" cy="41845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5664156" y="4293608"/>
              <a:ext cx="60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B</a:t>
              </a:r>
              <a:r>
                <a:rPr lang="en-US" sz="2400" b="1" baseline="-25000" dirty="0"/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664156" y="3812313"/>
              <a:ext cx="605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A</a:t>
              </a:r>
              <a:r>
                <a:rPr lang="en-US" sz="2400" b="1" baseline="-25000" dirty="0"/>
                <a:t>1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7971341" y="4061998"/>
              <a:ext cx="884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S</a:t>
              </a:r>
              <a:r>
                <a:rPr lang="en-US" sz="2400" b="1" baseline="-25000" dirty="0"/>
                <a:t>1</a:t>
              </a: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6333728" y="623186"/>
            <a:ext cx="3191272" cy="942960"/>
            <a:chOff x="5664156" y="3812313"/>
            <a:chExt cx="3191272" cy="942960"/>
          </a:xfrm>
        </p:grpSpPr>
        <p:sp>
          <p:nvSpPr>
            <p:cNvPr id="39" name="Rectangle 38"/>
            <p:cNvSpPr/>
            <p:nvPr/>
          </p:nvSpPr>
          <p:spPr>
            <a:xfrm>
              <a:off x="6624148" y="3832881"/>
              <a:ext cx="896689" cy="8966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</a:rPr>
                <a:t>+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>
              <a:off x="6175804" y="4041692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6175804" y="4519926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7520837" y="4281225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5664156" y="4293608"/>
              <a:ext cx="60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B</a:t>
              </a:r>
              <a:r>
                <a:rPr lang="en-US" sz="2400" b="1" baseline="-25000" dirty="0"/>
                <a:t>2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664156" y="3812313"/>
              <a:ext cx="605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A</a:t>
              </a:r>
              <a:r>
                <a:rPr lang="en-US" sz="2400" b="1" baseline="-25000" dirty="0"/>
                <a:t>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971341" y="4061998"/>
              <a:ext cx="884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S</a:t>
              </a:r>
              <a:r>
                <a:rPr lang="en-US" sz="2400" b="1" baseline="-25000" dirty="0"/>
                <a:t>2</a:t>
              </a:r>
            </a:p>
          </p:txBody>
        </p:sp>
      </p:grpSp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2209800" y="2416328"/>
          <a:ext cx="2130564" cy="21326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101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0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0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1089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bg2"/>
                          </a:solidFill>
                        </a:rPr>
                        <a:t>A</a:t>
                      </a:r>
                      <a:r>
                        <a:rPr lang="en-US" sz="3600" b="1" baseline="-2500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bg2"/>
                          </a:solidFill>
                        </a:rPr>
                        <a:t>A</a:t>
                      </a:r>
                      <a:r>
                        <a:rPr lang="en-US" sz="3600" b="1" baseline="-250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bg2"/>
                          </a:solidFill>
                        </a:rPr>
                        <a:t>A</a:t>
                      </a:r>
                      <a:r>
                        <a:rPr lang="en-US" sz="3600" b="1" baseline="-2500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89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bg2"/>
                          </a:solidFill>
                        </a:rPr>
                        <a:t>B</a:t>
                      </a:r>
                      <a:r>
                        <a:rPr lang="en-US" sz="3600" b="1" baseline="-2500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bg2"/>
                          </a:solidFill>
                        </a:rPr>
                        <a:t>B</a:t>
                      </a:r>
                      <a:r>
                        <a:rPr lang="en-US" sz="3600" b="1" baseline="-250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bg2"/>
                          </a:solidFill>
                        </a:rPr>
                        <a:t>B</a:t>
                      </a:r>
                      <a:r>
                        <a:rPr lang="en-US" sz="3600" b="1" baseline="-2500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899"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bg2"/>
                          </a:solidFill>
                        </a:rPr>
                        <a:t>S</a:t>
                      </a:r>
                      <a:r>
                        <a:rPr lang="en-US" sz="3600" b="1" baseline="-25000" dirty="0">
                          <a:solidFill>
                            <a:schemeClr val="bg2"/>
                          </a:solidFill>
                        </a:rPr>
                        <a:t>2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bg2"/>
                          </a:solidFill>
                        </a:rPr>
                        <a:t>S</a:t>
                      </a:r>
                      <a:r>
                        <a:rPr lang="en-US" sz="3600" b="1" baseline="-25000" dirty="0">
                          <a:solidFill>
                            <a:schemeClr val="bg2"/>
                          </a:solidFill>
                        </a:rPr>
                        <a:t>1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1" dirty="0">
                          <a:solidFill>
                            <a:schemeClr val="bg2"/>
                          </a:solidFill>
                        </a:rPr>
                        <a:t>S</a:t>
                      </a:r>
                      <a:r>
                        <a:rPr lang="en-US" sz="3600" b="1" baseline="-25000" dirty="0">
                          <a:solidFill>
                            <a:schemeClr val="bg2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1693686" y="3128733"/>
            <a:ext cx="546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+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1694143" y="3832827"/>
            <a:ext cx="264925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130D52DF-E8C7-EE44-A90A-CDDC8B2D57B4}"/>
              </a:ext>
            </a:extLst>
          </p:cNvPr>
          <p:cNvSpPr txBox="1"/>
          <p:nvPr/>
        </p:nvSpPr>
        <p:spPr>
          <a:xfrm>
            <a:off x="914400" y="4794922"/>
            <a:ext cx="7315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Logisim’s built-in multi-bit adders do this stuff for you.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1295166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9" grpId="0"/>
      <p:bldP spid="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Propagation Delay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6252930" cy="4801659"/>
          </a:xfrm>
        </p:spPr>
        <p:txBody>
          <a:bodyPr/>
          <a:lstStyle/>
          <a:p>
            <a:r>
              <a:rPr lang="en-US" dirty="0"/>
              <a:t>electrical signals </a:t>
            </a:r>
            <a:r>
              <a:rPr lang="en-US" b="1" dirty="0"/>
              <a:t>can't move </a:t>
            </a:r>
            <a:r>
              <a:rPr lang="en-US" dirty="0"/>
              <a:t>infinitely fast, and transistors </a:t>
            </a:r>
            <a:r>
              <a:rPr lang="en-US" b="1" dirty="0"/>
              <a:t>can't turn on and off </a:t>
            </a:r>
            <a:r>
              <a:rPr lang="en-US" dirty="0"/>
              <a:t>infinitely fast.</a:t>
            </a:r>
          </a:p>
          <a:p>
            <a:r>
              <a:rPr lang="en-US" b="1" dirty="0"/>
              <a:t>every gate and wire </a:t>
            </a:r>
            <a:r>
              <a:rPr lang="en-US" dirty="0"/>
              <a:t>has </a:t>
            </a:r>
            <a:r>
              <a:rPr lang="en-US" b="1" dirty="0"/>
              <a:t>propagation delay: </a:t>
            </a:r>
            <a:r>
              <a:rPr lang="en-US" dirty="0"/>
              <a:t>the amount of time needed for a signal to “propagate” through it.</a:t>
            </a:r>
          </a:p>
          <a:p>
            <a:r>
              <a:rPr lang="en-US" dirty="0"/>
              <a:t>in a ripple carry adder, since each place must wait for the </a:t>
            </a:r>
            <a:r>
              <a:rPr lang="en-US" b="1" dirty="0"/>
              <a:t>next smaller place </a:t>
            </a:r>
            <a:r>
              <a:rPr lang="en-US" dirty="0"/>
              <a:t>to compute its “final answer” for its carry output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ripple carry is </a:t>
            </a:r>
            <a:r>
              <a:rPr lang="en-US" b="1" dirty="0">
                <a:solidFill>
                  <a:srgbClr val="FF0000"/>
                </a:solidFill>
              </a:rPr>
              <a:t>linear in the number of bits!</a:t>
            </a:r>
          </a:p>
          <a:p>
            <a:r>
              <a:rPr lang="en-US" dirty="0"/>
              <a:t>that means if you </a:t>
            </a:r>
            <a:r>
              <a:rPr lang="en-US" b="1" dirty="0"/>
              <a:t>double the number of bits, </a:t>
            </a:r>
            <a:r>
              <a:rPr lang="en-US" dirty="0"/>
              <a:t>you </a:t>
            </a:r>
            <a:r>
              <a:rPr lang="en-US" b="1" dirty="0"/>
              <a:t>double the amount of time needed.</a:t>
            </a:r>
            <a:endParaRPr lang="en-US" dirty="0"/>
          </a:p>
          <a:p>
            <a:r>
              <a:rPr lang="en-US" dirty="0"/>
              <a:t>there </a:t>
            </a:r>
            <a:r>
              <a:rPr lang="en-US" i="1" dirty="0"/>
              <a:t>are</a:t>
            </a:r>
            <a:r>
              <a:rPr lang="en-US" dirty="0"/>
              <a:t> more efficient ways of adding…</a:t>
            </a:r>
          </a:p>
          <a:p>
            <a:pPr lvl="1"/>
            <a:r>
              <a:rPr lang="en-US" sz="1400" dirty="0"/>
              <a:t>details, </a:t>
            </a:r>
            <a:r>
              <a:rPr lang="en-US" sz="1400" dirty="0" err="1"/>
              <a:t>schmetails</a:t>
            </a:r>
            <a:endParaRPr lang="en-US" sz="14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705F3BD-D2D9-4047-93F9-2507549ACE29}"/>
              </a:ext>
            </a:extLst>
          </p:cNvPr>
          <p:cNvGrpSpPr/>
          <p:nvPr/>
        </p:nvGrpSpPr>
        <p:grpSpPr>
          <a:xfrm>
            <a:off x="6336792" y="2888253"/>
            <a:ext cx="3191272" cy="1340847"/>
            <a:chOff x="5664156" y="3414426"/>
            <a:chExt cx="3191272" cy="134084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5076F9D-A0D8-8045-AA37-09836ABFD839}"/>
                </a:ext>
              </a:extLst>
            </p:cNvPr>
            <p:cNvSpPr/>
            <p:nvPr/>
          </p:nvSpPr>
          <p:spPr>
            <a:xfrm>
              <a:off x="6624148" y="3832881"/>
              <a:ext cx="896689" cy="8966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</a:rPr>
                <a:t>+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C0A8D3A-082F-0946-B7BB-848558D323DA}"/>
                </a:ext>
              </a:extLst>
            </p:cNvPr>
            <p:cNvCxnSpPr/>
            <p:nvPr/>
          </p:nvCxnSpPr>
          <p:spPr>
            <a:xfrm>
              <a:off x="6175804" y="4041692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A10FC280-2F3D-A140-9A17-F8B87CF5F074}"/>
                </a:ext>
              </a:extLst>
            </p:cNvPr>
            <p:cNvCxnSpPr/>
            <p:nvPr/>
          </p:nvCxnSpPr>
          <p:spPr>
            <a:xfrm>
              <a:off x="6175804" y="4519926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8E813EEC-B26C-2941-A0EB-095A07073897}"/>
                </a:ext>
              </a:extLst>
            </p:cNvPr>
            <p:cNvCxnSpPr/>
            <p:nvPr/>
          </p:nvCxnSpPr>
          <p:spPr>
            <a:xfrm>
              <a:off x="7520837" y="4281225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F2A5777E-150E-CB4F-9306-D77B9A65EE6E}"/>
                </a:ext>
              </a:extLst>
            </p:cNvPr>
            <p:cNvCxnSpPr/>
            <p:nvPr/>
          </p:nvCxnSpPr>
          <p:spPr>
            <a:xfrm flipV="1">
              <a:off x="7072492" y="3414426"/>
              <a:ext cx="0" cy="41845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4BC33F04-4FF2-A846-A100-B242CD82CD1C}"/>
                </a:ext>
              </a:extLst>
            </p:cNvPr>
            <p:cNvSpPr txBox="1"/>
            <p:nvPr/>
          </p:nvSpPr>
          <p:spPr>
            <a:xfrm>
              <a:off x="5664156" y="4293608"/>
              <a:ext cx="60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B</a:t>
              </a:r>
              <a:r>
                <a:rPr lang="en-US" sz="2400" b="1" baseline="-25000" dirty="0"/>
                <a:t>0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A7D8482-287E-CA4A-AB3F-8A722B5C9BF5}"/>
                </a:ext>
              </a:extLst>
            </p:cNvPr>
            <p:cNvSpPr txBox="1"/>
            <p:nvPr/>
          </p:nvSpPr>
          <p:spPr>
            <a:xfrm>
              <a:off x="5664156" y="3812313"/>
              <a:ext cx="605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A</a:t>
              </a:r>
              <a:r>
                <a:rPr lang="en-US" sz="2400" b="1" baseline="-25000" dirty="0"/>
                <a:t>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0732A3B5-6A59-2D4A-BF87-5F5ACFFCCAA6}"/>
                </a:ext>
              </a:extLst>
            </p:cNvPr>
            <p:cNvSpPr txBox="1"/>
            <p:nvPr/>
          </p:nvSpPr>
          <p:spPr>
            <a:xfrm>
              <a:off x="7971341" y="4061998"/>
              <a:ext cx="884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S</a:t>
              </a:r>
              <a:r>
                <a:rPr lang="en-US" sz="2400" b="1" baseline="-25000" dirty="0"/>
                <a:t>0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51E9D84-4AFA-594B-8D92-F9BF4D464925}"/>
              </a:ext>
            </a:extLst>
          </p:cNvPr>
          <p:cNvGrpSpPr/>
          <p:nvPr/>
        </p:nvGrpSpPr>
        <p:grpSpPr>
          <a:xfrm>
            <a:off x="6336792" y="1556776"/>
            <a:ext cx="3191272" cy="1340847"/>
            <a:chOff x="5664156" y="3414426"/>
            <a:chExt cx="3191272" cy="1340847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D113C9C-BFCE-A440-8BC4-E9CBD9D0B60C}"/>
                </a:ext>
              </a:extLst>
            </p:cNvPr>
            <p:cNvSpPr/>
            <p:nvPr/>
          </p:nvSpPr>
          <p:spPr>
            <a:xfrm>
              <a:off x="6624148" y="3832881"/>
              <a:ext cx="896689" cy="8966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</a:rPr>
                <a:t>+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D24CFC19-35E8-224C-A82F-B657C8D5D813}"/>
                </a:ext>
              </a:extLst>
            </p:cNvPr>
            <p:cNvCxnSpPr/>
            <p:nvPr/>
          </p:nvCxnSpPr>
          <p:spPr>
            <a:xfrm>
              <a:off x="6175804" y="4041692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A3154C15-44BC-EB44-BF86-2156B79A2552}"/>
                </a:ext>
              </a:extLst>
            </p:cNvPr>
            <p:cNvCxnSpPr/>
            <p:nvPr/>
          </p:nvCxnSpPr>
          <p:spPr>
            <a:xfrm>
              <a:off x="6175804" y="4519926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9CE36FB0-F8AA-C449-89B6-19492B646FB6}"/>
                </a:ext>
              </a:extLst>
            </p:cNvPr>
            <p:cNvCxnSpPr/>
            <p:nvPr/>
          </p:nvCxnSpPr>
          <p:spPr>
            <a:xfrm>
              <a:off x="7520837" y="4281225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CC00F82B-5410-354A-9D75-A229707E2B75}"/>
                </a:ext>
              </a:extLst>
            </p:cNvPr>
            <p:cNvCxnSpPr/>
            <p:nvPr/>
          </p:nvCxnSpPr>
          <p:spPr>
            <a:xfrm flipV="1">
              <a:off x="7072492" y="3414426"/>
              <a:ext cx="0" cy="41845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F83896C6-E874-A348-920F-277D820D422D}"/>
                </a:ext>
              </a:extLst>
            </p:cNvPr>
            <p:cNvSpPr txBox="1"/>
            <p:nvPr/>
          </p:nvSpPr>
          <p:spPr>
            <a:xfrm>
              <a:off x="5664156" y="4293608"/>
              <a:ext cx="60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B</a:t>
              </a:r>
              <a:r>
                <a:rPr lang="en-US" sz="2400" b="1" baseline="-25000" dirty="0"/>
                <a:t>1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63EC9BE-B300-C943-B27B-0C36EA7A5071}"/>
                </a:ext>
              </a:extLst>
            </p:cNvPr>
            <p:cNvSpPr txBox="1"/>
            <p:nvPr/>
          </p:nvSpPr>
          <p:spPr>
            <a:xfrm>
              <a:off x="5664156" y="3812313"/>
              <a:ext cx="605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A</a:t>
              </a:r>
              <a:r>
                <a:rPr lang="en-US" sz="2400" b="1" baseline="-25000" dirty="0"/>
                <a:t>1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20BFCC4-1E57-5E40-845D-0951B67E7720}"/>
                </a:ext>
              </a:extLst>
            </p:cNvPr>
            <p:cNvSpPr txBox="1"/>
            <p:nvPr/>
          </p:nvSpPr>
          <p:spPr>
            <a:xfrm>
              <a:off x="7971341" y="4061998"/>
              <a:ext cx="884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S</a:t>
              </a:r>
              <a:r>
                <a:rPr lang="en-US" sz="2400" b="1" baseline="-25000" dirty="0"/>
                <a:t>1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F4DE1F1F-9E02-FE4A-B68F-385C41177D06}"/>
              </a:ext>
            </a:extLst>
          </p:cNvPr>
          <p:cNvGrpSpPr/>
          <p:nvPr/>
        </p:nvGrpSpPr>
        <p:grpSpPr>
          <a:xfrm>
            <a:off x="6336792" y="623186"/>
            <a:ext cx="3191272" cy="942960"/>
            <a:chOff x="5664156" y="3812313"/>
            <a:chExt cx="3191272" cy="94296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B7D1288-BA64-AE4B-A8B9-E0CEF881A4F6}"/>
                </a:ext>
              </a:extLst>
            </p:cNvPr>
            <p:cNvSpPr/>
            <p:nvPr/>
          </p:nvSpPr>
          <p:spPr>
            <a:xfrm>
              <a:off x="6624148" y="3832881"/>
              <a:ext cx="896689" cy="8966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</a:rPr>
                <a:t>+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282C846A-76B3-EC47-BE54-2726595098A3}"/>
                </a:ext>
              </a:extLst>
            </p:cNvPr>
            <p:cNvCxnSpPr/>
            <p:nvPr/>
          </p:nvCxnSpPr>
          <p:spPr>
            <a:xfrm>
              <a:off x="6175804" y="4041692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74D2F68-7EAD-7A49-8A15-5AEFC3AA49BD}"/>
                </a:ext>
              </a:extLst>
            </p:cNvPr>
            <p:cNvCxnSpPr/>
            <p:nvPr/>
          </p:nvCxnSpPr>
          <p:spPr>
            <a:xfrm>
              <a:off x="6175804" y="4519926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5C80BF0A-6AE8-7C47-8942-8CA09C56814C}"/>
                </a:ext>
              </a:extLst>
            </p:cNvPr>
            <p:cNvCxnSpPr/>
            <p:nvPr/>
          </p:nvCxnSpPr>
          <p:spPr>
            <a:xfrm>
              <a:off x="7520837" y="4281225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D44C937-C2CF-C34B-9ED8-AF949D77030A}"/>
                </a:ext>
              </a:extLst>
            </p:cNvPr>
            <p:cNvSpPr txBox="1"/>
            <p:nvPr/>
          </p:nvSpPr>
          <p:spPr>
            <a:xfrm>
              <a:off x="5664156" y="4293608"/>
              <a:ext cx="60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B</a:t>
              </a:r>
              <a:r>
                <a:rPr lang="en-US" sz="2400" b="1" baseline="-25000" dirty="0"/>
                <a:t>2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04AA265-F438-0644-B7F4-BC2CC22D8AAF}"/>
                </a:ext>
              </a:extLst>
            </p:cNvPr>
            <p:cNvSpPr txBox="1"/>
            <p:nvPr/>
          </p:nvSpPr>
          <p:spPr>
            <a:xfrm>
              <a:off x="5664156" y="3812313"/>
              <a:ext cx="605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A</a:t>
              </a:r>
              <a:r>
                <a:rPr lang="en-US" sz="2400" b="1" baseline="-25000" dirty="0"/>
                <a:t>2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56EAC7E-74D2-BA49-ABC6-473DF65551E6}"/>
                </a:ext>
              </a:extLst>
            </p:cNvPr>
            <p:cNvSpPr txBox="1"/>
            <p:nvPr/>
          </p:nvSpPr>
          <p:spPr>
            <a:xfrm>
              <a:off x="7971341" y="4061998"/>
              <a:ext cx="884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S</a:t>
              </a:r>
              <a:r>
                <a:rPr lang="en-US" sz="2400" b="1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671984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goes into multi-bit adders; multi-bit wires?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2"/>
            <a:ext cx="8763000" cy="1233676"/>
          </a:xfrm>
        </p:spPr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b="1" dirty="0"/>
              <a:t>reality, </a:t>
            </a:r>
            <a:r>
              <a:rPr lang="en-US" dirty="0"/>
              <a:t>a wire can only carry 1 bit.</a:t>
            </a:r>
          </a:p>
          <a:p>
            <a:r>
              <a:rPr lang="en-US" dirty="0"/>
              <a:t>but we're living in schematic-land.</a:t>
            </a:r>
          </a:p>
          <a:p>
            <a:r>
              <a:rPr lang="en-US" dirty="0"/>
              <a:t>if we want to, say, NOT a 32-bit value, we can </a:t>
            </a:r>
            <a:r>
              <a:rPr lang="en-US" i="1" dirty="0"/>
              <a:t>draw</a:t>
            </a:r>
            <a:r>
              <a:rPr lang="en-US" dirty="0"/>
              <a:t> it like: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362200" y="1910166"/>
            <a:ext cx="4343400" cy="1013307"/>
            <a:chOff x="2362200" y="1104900"/>
            <a:chExt cx="4343400" cy="1013307"/>
          </a:xfrm>
        </p:grpSpPr>
        <p:grpSp>
          <p:nvGrpSpPr>
            <p:cNvPr id="8" name="Group 7"/>
            <p:cNvGrpSpPr/>
            <p:nvPr/>
          </p:nvGrpSpPr>
          <p:grpSpPr>
            <a:xfrm>
              <a:off x="2362200" y="1320368"/>
              <a:ext cx="4343400" cy="797839"/>
              <a:chOff x="2089542" y="2761118"/>
              <a:chExt cx="4343400" cy="797839"/>
            </a:xfrm>
          </p:grpSpPr>
          <p:sp>
            <p:nvSpPr>
              <p:cNvPr id="11" name="Isosceles Triangle 9"/>
              <p:cNvSpPr/>
              <p:nvPr/>
            </p:nvSpPr>
            <p:spPr>
              <a:xfrm rot="5400000">
                <a:off x="3602269" y="2561684"/>
                <a:ext cx="797839" cy="1196707"/>
              </a:xfrm>
              <a:prstGeom prst="triangl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4599542" y="2888136"/>
                <a:ext cx="543805" cy="543805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 flipH="1">
                <a:off x="2089542" y="3162300"/>
                <a:ext cx="131329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>
                <a:endCxn id="12" idx="6"/>
              </p:cNvCxnSpPr>
              <p:nvPr/>
            </p:nvCxnSpPr>
            <p:spPr>
              <a:xfrm flipH="1" flipV="1">
                <a:off x="5143347" y="3160039"/>
                <a:ext cx="1289595" cy="1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H="1">
                <a:off x="2442532" y="2888136"/>
                <a:ext cx="523310" cy="543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5423737" y="2888136"/>
                <a:ext cx="523310" cy="543805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TextBox 21"/>
            <p:cNvSpPr txBox="1"/>
            <p:nvPr/>
          </p:nvSpPr>
          <p:spPr>
            <a:xfrm>
              <a:off x="2467932" y="1104900"/>
              <a:ext cx="685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32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436550" y="1104900"/>
              <a:ext cx="6858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b="1" dirty="0"/>
                <a:t>32</a:t>
              </a:r>
            </a:p>
          </p:txBody>
        </p:sp>
      </p:grpSp>
      <p:sp>
        <p:nvSpPr>
          <p:cNvPr id="25" name="Content Placeholder 2"/>
          <p:cNvSpPr txBox="1">
            <a:spLocks/>
          </p:cNvSpPr>
          <p:nvPr/>
        </p:nvSpPr>
        <p:spPr>
          <a:xfrm>
            <a:off x="152400" y="3008970"/>
            <a:ext cx="8763000" cy="2515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822960" rtl="0" eaLnBrk="1" latinLnBrk="0" hangingPunct="1">
              <a:spcBef>
                <a:spcPts val="0"/>
              </a:spcBef>
              <a:buSzPct val="100000"/>
              <a:buFont typeface="Trebuchet MS" pitchFamily="34" charset="0"/>
              <a:buChar char="●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5780" indent="-257175" algn="l" defTabSz="822960" rtl="0" eaLnBrk="1" latinLnBrk="0" hangingPunct="1">
              <a:spcBef>
                <a:spcPts val="0"/>
              </a:spcBef>
              <a:buFont typeface="Courier New" pitchFamily="49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2955" indent="-250032" algn="l" defTabSz="822960" rtl="0" eaLnBrk="1" latinLnBrk="0" hangingPunct="1">
              <a:spcBef>
                <a:spcPts val="0"/>
              </a:spcBef>
              <a:buFont typeface="Wingdings" pitchFamily="2" charset="2"/>
              <a:buChar char="§"/>
              <a:tabLst/>
              <a:defRPr sz="2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558" indent="-257175" algn="l" defTabSz="822960" rtl="0" eaLnBrk="1" latinLnBrk="0" hangingPunct="1">
              <a:spcBef>
                <a:spcPts val="0"/>
              </a:spcBef>
              <a:buFont typeface="Arial" pitchFamily="34" charset="0"/>
              <a:buChar char="–"/>
              <a:tabLst/>
              <a:defRPr sz="2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5875" indent="-254318" algn="l" defTabSz="822960" rtl="0" eaLnBrk="1" latinLnBrk="0" hangingPunct="1">
              <a:spcBef>
                <a:spcPts val="0"/>
              </a:spcBef>
              <a:buFont typeface="Arial" pitchFamily="34" charset="0"/>
              <a:buChar char="»"/>
              <a:defRPr sz="2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this is shorthand for </a:t>
            </a:r>
            <a:r>
              <a:rPr lang="en-US" b="1" dirty="0"/>
              <a:t>32 parallel wires and 32 NOT gates.</a:t>
            </a:r>
            <a:endParaRPr lang="en-US" dirty="0"/>
          </a:p>
          <a:p>
            <a:r>
              <a:rPr lang="en-US" dirty="0"/>
              <a:t>Logisim calls these wires </a:t>
            </a:r>
            <a:r>
              <a:rPr lang="en-US" b="1" dirty="0"/>
              <a:t>wire bundles </a:t>
            </a:r>
            <a:r>
              <a:rPr lang="en-US" dirty="0"/>
              <a:t>and colors them </a:t>
            </a:r>
            <a:r>
              <a:rPr lang="en-US" b="1" dirty="0"/>
              <a:t>black.</a:t>
            </a:r>
          </a:p>
          <a:p>
            <a:pPr lvl="1"/>
            <a:r>
              <a:rPr lang="en-US" sz="1600" dirty="0"/>
              <a:t>it doesn't draw the slashes and numbers though</a:t>
            </a:r>
            <a:r>
              <a:rPr lang="mr-IN" sz="1600" dirty="0"/>
              <a:t>…</a:t>
            </a:r>
            <a:endParaRPr lang="en-US" sz="1600" dirty="0"/>
          </a:p>
          <a:p>
            <a:r>
              <a:rPr lang="en-US" b="1" dirty="0">
                <a:solidFill>
                  <a:schemeClr val="accent6"/>
                </a:solidFill>
              </a:rPr>
              <a:t>orange wires </a:t>
            </a:r>
            <a:r>
              <a:rPr lang="en-US" dirty="0"/>
              <a:t>happen when you have two things of </a:t>
            </a:r>
            <a:r>
              <a:rPr lang="en-US" b="1" dirty="0"/>
              <a:t>different bit widths</a:t>
            </a:r>
            <a:r>
              <a:rPr lang="en-US" dirty="0"/>
              <a:t> connected together.</a:t>
            </a:r>
          </a:p>
          <a:p>
            <a:pPr lvl="1"/>
            <a:r>
              <a:rPr lang="en-US" dirty="0"/>
              <a:t>it's like a type error. you have to make sure the bit widths of the things on both ends are the same.</a:t>
            </a:r>
          </a:p>
        </p:txBody>
      </p:sp>
    </p:spTree>
    <p:extLst>
      <p:ext uri="{BB962C8B-B14F-4D97-AF65-F5344CB8AC3E}">
        <p14:creationId xmlns:p14="http://schemas.microsoft.com/office/powerpoint/2010/main" val="36767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 bldLvl="5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bundle of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more bits means bigger numbers and more computation at once!</a:t>
            </a:r>
          </a:p>
          <a:p>
            <a:pPr lvl="1"/>
            <a:r>
              <a:rPr lang="en-US" dirty="0"/>
              <a:t>so why don’t we see 128-bit and 256-bit computers yet?</a:t>
            </a:r>
          </a:p>
          <a:p>
            <a:r>
              <a:rPr lang="en-US" dirty="0"/>
              <a:t>for a given word size, </a:t>
            </a:r>
            <a:r>
              <a:rPr lang="en-US" b="1" dirty="0"/>
              <a:t>all the circuitry </a:t>
            </a:r>
            <a:r>
              <a:rPr lang="en-US" dirty="0"/>
              <a:t>has to be built to support it.</a:t>
            </a:r>
          </a:p>
          <a:p>
            <a:r>
              <a:rPr lang="en-US" b="1" dirty="0"/>
              <a:t>to add two 64-bit numbers, you need:</a:t>
            </a:r>
          </a:p>
          <a:p>
            <a:pPr lvl="1"/>
            <a:r>
              <a:rPr lang="en-US" dirty="0"/>
              <a:t>64 1-bit adders…</a:t>
            </a:r>
          </a:p>
          <a:p>
            <a:pPr lvl="1"/>
            <a:r>
              <a:rPr lang="en-US" dirty="0"/>
              <a:t>128 wires going in…</a:t>
            </a:r>
          </a:p>
          <a:p>
            <a:pPr lvl="1"/>
            <a:r>
              <a:rPr lang="en-US" dirty="0"/>
              <a:t>64 wires coming out…</a:t>
            </a:r>
          </a:p>
          <a:p>
            <a:r>
              <a:rPr lang="en-US" b="1" dirty="0"/>
              <a:t>wire bundles aren't real; </a:t>
            </a:r>
            <a:r>
              <a:rPr lang="en-US" dirty="0"/>
              <a:t>real circuits have to deal with this problem!</a:t>
            </a:r>
          </a:p>
          <a:p>
            <a:pPr lvl="1"/>
            <a:r>
              <a:rPr lang="en-US" dirty="0"/>
              <a:t>this is the problem of </a:t>
            </a:r>
            <a:r>
              <a:rPr lang="en-US" b="1" dirty="0"/>
              <a:t>interconnect.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30421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Flip 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5787159" cy="4801659"/>
          </a:xfrm>
        </p:spPr>
        <p:txBody>
          <a:bodyPr/>
          <a:lstStyle/>
          <a:p>
            <a:r>
              <a:rPr lang="en-US" dirty="0"/>
              <a:t>remember how we do subtraction?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 </a:t>
            </a:r>
            <a:r>
              <a:rPr lang="mr-IN" b="1" dirty="0">
                <a:latin typeface="Consolas" panose="020B0609020204030204" pitchFamily="49" charset="0"/>
              </a:rPr>
              <a:t>-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y ==  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 + (-y) == 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x + ~y + 1</a:t>
            </a:r>
          </a:p>
          <a:p>
            <a:r>
              <a:rPr lang="en-US" dirty="0"/>
              <a:t>we can NOT y with… what kind of gate?</a:t>
            </a:r>
          </a:p>
          <a:p>
            <a:r>
              <a:rPr lang="en-US" dirty="0"/>
              <a:t>how do we add 1 without any </a:t>
            </a:r>
            <a:r>
              <a:rPr lang="en-US" b="1" dirty="0"/>
              <a:t>extra</a:t>
            </a:r>
            <a:r>
              <a:rPr lang="en-US" dirty="0"/>
              <a:t> circuitry?</a:t>
            </a:r>
          </a:p>
          <a:p>
            <a:pPr lvl="1"/>
            <a:r>
              <a:rPr lang="en-US" dirty="0"/>
              <a:t>we use a </a:t>
            </a:r>
            <a:r>
              <a:rPr lang="en-US" i="1" dirty="0"/>
              <a:t>full adder for the LSB, </a:t>
            </a:r>
            <a:r>
              <a:rPr lang="en-US" dirty="0"/>
              <a:t>and when</a:t>
            </a:r>
            <a:br>
              <a:rPr lang="en-US" dirty="0"/>
            </a:br>
            <a:r>
              <a:rPr lang="en-US" dirty="0"/>
              <a:t>we're subtracting, set the "carry in" to 1</a:t>
            </a:r>
          </a:p>
          <a:p>
            <a:pPr lvl="1"/>
            <a:r>
              <a:rPr lang="en-US" dirty="0"/>
              <a:t>now we're doing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 + ~y + 1</a:t>
            </a:r>
            <a:r>
              <a:rPr lang="en-US" b="1" dirty="0"/>
              <a:t>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172200" y="2283977"/>
            <a:ext cx="3343672" cy="1340847"/>
            <a:chOff x="5511756" y="3414426"/>
            <a:chExt cx="3343672" cy="1340847"/>
          </a:xfrm>
        </p:grpSpPr>
        <p:sp>
          <p:nvSpPr>
            <p:cNvPr id="8" name="Rectangle 7"/>
            <p:cNvSpPr/>
            <p:nvPr/>
          </p:nvSpPr>
          <p:spPr>
            <a:xfrm>
              <a:off x="6624148" y="3832881"/>
              <a:ext cx="896689" cy="8966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</a:rPr>
                <a:t>+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6175804" y="4041692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6175804" y="4519926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520837" y="4281225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7072492" y="3414426"/>
              <a:ext cx="0" cy="41845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5511756" y="4293608"/>
              <a:ext cx="7598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/>
                <a:t>~B</a:t>
              </a:r>
              <a:r>
                <a:rPr lang="en-US" sz="2400" b="1" baseline="-25000"/>
                <a:t>0</a:t>
              </a:r>
              <a:endParaRPr lang="en-US" sz="2400" b="1" baseline="-25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64156" y="3812313"/>
              <a:ext cx="605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A</a:t>
              </a:r>
              <a:r>
                <a:rPr lang="en-US" sz="2400" b="1" baseline="-25000" dirty="0"/>
                <a:t>0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971341" y="4061998"/>
              <a:ext cx="884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S</a:t>
              </a:r>
              <a:r>
                <a:rPr lang="en-US" sz="2400" b="1" baseline="-25000" dirty="0"/>
                <a:t>0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096000" y="952500"/>
            <a:ext cx="3419872" cy="1340847"/>
            <a:chOff x="5435556" y="3414426"/>
            <a:chExt cx="3419872" cy="1340847"/>
          </a:xfrm>
        </p:grpSpPr>
        <p:sp>
          <p:nvSpPr>
            <p:cNvPr id="17" name="Rectangle 16"/>
            <p:cNvSpPr/>
            <p:nvPr/>
          </p:nvSpPr>
          <p:spPr>
            <a:xfrm>
              <a:off x="6624148" y="3832881"/>
              <a:ext cx="896689" cy="8966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</a:rPr>
                <a:t>+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>
              <a:off x="6175804" y="4041692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6175804" y="4519926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7520837" y="4281225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7072492" y="3414426"/>
              <a:ext cx="0" cy="41845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5435556" y="4293608"/>
              <a:ext cx="8360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~B</a:t>
              </a:r>
              <a:r>
                <a:rPr lang="en-US" sz="2400" b="1" baseline="-25000" dirty="0"/>
                <a:t>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664156" y="3812313"/>
              <a:ext cx="605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A</a:t>
              </a:r>
              <a:r>
                <a:rPr lang="en-US" sz="2400" b="1" baseline="-25000" dirty="0"/>
                <a:t>1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971341" y="4061998"/>
              <a:ext cx="884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S</a:t>
              </a:r>
              <a:r>
                <a:rPr lang="en-US" sz="2400" b="1" baseline="-25000" dirty="0"/>
                <a:t>1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542976" y="3583423"/>
            <a:ext cx="379920" cy="839394"/>
            <a:chOff x="7542976" y="3583423"/>
            <a:chExt cx="379920" cy="839394"/>
          </a:xfrm>
        </p:grpSpPr>
        <p:cxnSp>
          <p:nvCxnSpPr>
            <p:cNvPr id="34" name="Straight Arrow Connector 33"/>
            <p:cNvCxnSpPr/>
            <p:nvPr/>
          </p:nvCxnSpPr>
          <p:spPr>
            <a:xfrm flipV="1">
              <a:off x="7724470" y="3583423"/>
              <a:ext cx="0" cy="41845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7542976" y="3961152"/>
              <a:ext cx="3799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>
                  <a:solidFill>
                    <a:srgbClr val="FF0000"/>
                  </a:solidFill>
                </a:rPr>
                <a:t>1</a:t>
              </a:r>
              <a:endParaRPr lang="en-US" sz="2400" b="1" baseline="-250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56740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Integer Overflow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0957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the wall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2"/>
            <a:ext cx="8991600" cy="475552"/>
          </a:xfrm>
        </p:spPr>
        <p:txBody>
          <a:bodyPr/>
          <a:lstStyle/>
          <a:p>
            <a:r>
              <a:rPr lang="en-US" dirty="0"/>
              <a:t>we saw something weird when we looked at the number circles.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90" name="Group 89"/>
          <p:cNvGrpSpPr/>
          <p:nvPr/>
        </p:nvGrpSpPr>
        <p:grpSpPr>
          <a:xfrm>
            <a:off x="228600" y="1028700"/>
            <a:ext cx="3073188" cy="3376643"/>
            <a:chOff x="442188" y="1498812"/>
            <a:chExt cx="3073188" cy="3376643"/>
          </a:xfrm>
        </p:grpSpPr>
        <p:grpSp>
          <p:nvGrpSpPr>
            <p:cNvPr id="48" name="Group 47"/>
            <p:cNvGrpSpPr/>
            <p:nvPr/>
          </p:nvGrpSpPr>
          <p:grpSpPr>
            <a:xfrm>
              <a:off x="442188" y="1498812"/>
              <a:ext cx="3073188" cy="3376643"/>
              <a:chOff x="531123" y="1426189"/>
              <a:chExt cx="3073188" cy="3376643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557403" y="1841268"/>
                <a:ext cx="3020628" cy="2961564"/>
                <a:chOff x="583683" y="1841268"/>
                <a:chExt cx="3020628" cy="2961564"/>
              </a:xfrm>
            </p:grpSpPr>
            <p:sp>
              <p:nvSpPr>
                <p:cNvPr id="51" name="Oval 50"/>
                <p:cNvSpPr/>
                <p:nvPr/>
              </p:nvSpPr>
              <p:spPr>
                <a:xfrm>
                  <a:off x="1062567" y="2225384"/>
                  <a:ext cx="2133600" cy="212776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TextBox 51"/>
                <p:cNvSpPr txBox="1"/>
                <p:nvPr/>
              </p:nvSpPr>
              <p:spPr>
                <a:xfrm>
                  <a:off x="1948869" y="1841268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0</a:t>
                  </a:r>
                </a:p>
              </p:txBody>
            </p:sp>
            <p:sp>
              <p:nvSpPr>
                <p:cNvPr id="53" name="TextBox 52"/>
                <p:cNvSpPr txBox="1"/>
                <p:nvPr/>
              </p:nvSpPr>
              <p:spPr>
                <a:xfrm>
                  <a:off x="2438400" y="1896301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1</a:t>
                  </a:r>
                </a:p>
              </p:txBody>
            </p:sp>
            <p:sp>
              <p:nvSpPr>
                <p:cNvPr id="54" name="TextBox 53"/>
                <p:cNvSpPr txBox="1"/>
                <p:nvPr/>
              </p:nvSpPr>
              <p:spPr>
                <a:xfrm>
                  <a:off x="2895600" y="2212568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2</a:t>
                  </a:r>
                </a:p>
              </p:txBody>
            </p:sp>
            <p:sp>
              <p:nvSpPr>
                <p:cNvPr id="55" name="TextBox 54"/>
                <p:cNvSpPr txBox="1"/>
                <p:nvPr/>
              </p:nvSpPr>
              <p:spPr>
                <a:xfrm>
                  <a:off x="3160183" y="2607733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3</a:t>
                  </a:r>
                </a:p>
              </p:txBody>
            </p:sp>
            <p:sp>
              <p:nvSpPr>
                <p:cNvPr id="56" name="TextBox 55"/>
                <p:cNvSpPr txBox="1"/>
                <p:nvPr/>
              </p:nvSpPr>
              <p:spPr>
                <a:xfrm>
                  <a:off x="3243315" y="3091636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4</a:t>
                  </a:r>
                </a:p>
              </p:txBody>
            </p:sp>
            <p:sp>
              <p:nvSpPr>
                <p:cNvPr id="57" name="TextBox 56"/>
                <p:cNvSpPr txBox="1"/>
                <p:nvPr/>
              </p:nvSpPr>
              <p:spPr>
                <a:xfrm>
                  <a:off x="3139017" y="3553301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5</a:t>
                  </a:r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2871735" y="3948466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6</a:t>
                  </a:r>
                </a:p>
              </p:txBody>
            </p:sp>
            <p:sp>
              <p:nvSpPr>
                <p:cNvPr id="59" name="TextBox 58"/>
                <p:cNvSpPr txBox="1"/>
                <p:nvPr/>
              </p:nvSpPr>
              <p:spPr>
                <a:xfrm>
                  <a:off x="2463591" y="4275596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7</a:t>
                  </a:r>
                </a:p>
              </p:txBody>
            </p:sp>
            <p:sp>
              <p:nvSpPr>
                <p:cNvPr id="60" name="TextBox 59"/>
                <p:cNvSpPr txBox="1"/>
                <p:nvPr/>
              </p:nvSpPr>
              <p:spPr>
                <a:xfrm>
                  <a:off x="1975595" y="4341167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8</a:t>
                  </a:r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1496490" y="4219399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9</a:t>
                  </a:r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950022" y="3979332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10</a:t>
                  </a:r>
                </a:p>
              </p:txBody>
            </p:sp>
            <p:sp>
              <p:nvSpPr>
                <p:cNvPr id="63" name="TextBox 62"/>
                <p:cNvSpPr txBox="1"/>
                <p:nvPr/>
              </p:nvSpPr>
              <p:spPr>
                <a:xfrm>
                  <a:off x="665805" y="3517667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11</a:t>
                  </a:r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>
                <a:xfrm>
                  <a:off x="583683" y="3065748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12</a:t>
                  </a:r>
                </a:p>
              </p:txBody>
            </p:sp>
            <p:sp>
              <p:nvSpPr>
                <p:cNvPr id="65" name="TextBox 64"/>
                <p:cNvSpPr txBox="1"/>
                <p:nvPr/>
              </p:nvSpPr>
              <p:spPr>
                <a:xfrm>
                  <a:off x="665804" y="2594337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13</a:t>
                  </a:r>
                </a:p>
              </p:txBody>
            </p:sp>
            <p:sp>
              <p:nvSpPr>
                <p:cNvPr id="66" name="TextBox 65"/>
                <p:cNvSpPr txBox="1"/>
                <p:nvPr/>
              </p:nvSpPr>
              <p:spPr>
                <a:xfrm>
                  <a:off x="935464" y="2176102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14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1404362" y="1906699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15</a:t>
                  </a:r>
                </a:p>
              </p:txBody>
            </p:sp>
          </p:grpSp>
          <p:sp>
            <p:nvSpPr>
              <p:cNvPr id="50" name="TextBox 49"/>
              <p:cNvSpPr txBox="1"/>
              <p:nvPr/>
            </p:nvSpPr>
            <p:spPr>
              <a:xfrm>
                <a:off x="531123" y="1426189"/>
                <a:ext cx="307318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dirty="0"/>
                  <a:t>unsigned numbers:</a:t>
                </a:r>
              </a:p>
            </p:txBody>
          </p:sp>
        </p:grpSp>
        <p:cxnSp>
          <p:nvCxnSpPr>
            <p:cNvPr id="89" name="Straight Connector 88"/>
            <p:cNvCxnSpPr/>
            <p:nvPr/>
          </p:nvCxnSpPr>
          <p:spPr>
            <a:xfrm>
              <a:off x="1815153" y="2318741"/>
              <a:ext cx="180498" cy="106790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3372528" y="1028700"/>
            <a:ext cx="3095822" cy="3377345"/>
            <a:chOff x="6005130" y="1431505"/>
            <a:chExt cx="3095822" cy="3377345"/>
          </a:xfrm>
        </p:grpSpPr>
        <p:grpSp>
          <p:nvGrpSpPr>
            <p:cNvPr id="68" name="Group 67"/>
            <p:cNvGrpSpPr/>
            <p:nvPr/>
          </p:nvGrpSpPr>
          <p:grpSpPr>
            <a:xfrm>
              <a:off x="6005130" y="1431505"/>
              <a:ext cx="3095822" cy="3377345"/>
              <a:chOff x="4664444" y="1425905"/>
              <a:chExt cx="3095822" cy="3377345"/>
            </a:xfrm>
          </p:grpSpPr>
          <p:grpSp>
            <p:nvGrpSpPr>
              <p:cNvPr id="69" name="Group 68"/>
              <p:cNvGrpSpPr/>
              <p:nvPr/>
            </p:nvGrpSpPr>
            <p:grpSpPr>
              <a:xfrm>
                <a:off x="4664444" y="1824871"/>
                <a:ext cx="3095822" cy="2978379"/>
                <a:chOff x="508489" y="1824453"/>
                <a:chExt cx="3095822" cy="2978379"/>
              </a:xfrm>
            </p:grpSpPr>
            <p:sp>
              <p:nvSpPr>
                <p:cNvPr id="71" name="Pie 70"/>
                <p:cNvSpPr/>
                <p:nvPr/>
              </p:nvSpPr>
              <p:spPr>
                <a:xfrm>
                  <a:off x="1068007" y="2234271"/>
                  <a:ext cx="2133600" cy="2127761"/>
                </a:xfrm>
                <a:prstGeom prst="pie">
                  <a:avLst>
                    <a:gd name="adj1" fmla="val 4557826"/>
                    <a:gd name="adj2" fmla="val 15388099"/>
                  </a:avLst>
                </a:prstGeom>
                <a:solidFill>
                  <a:srgbClr val="FF9FA0"/>
                </a:solidFill>
                <a:ln w="381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Oval 71"/>
                <p:cNvSpPr/>
                <p:nvPr/>
              </p:nvSpPr>
              <p:spPr>
                <a:xfrm>
                  <a:off x="1062567" y="2225384"/>
                  <a:ext cx="2133600" cy="2127761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1950664" y="1824453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0</a:t>
                  </a:r>
                </a:p>
              </p:txBody>
            </p:sp>
            <p:sp>
              <p:nvSpPr>
                <p:cNvPr id="74" name="TextBox 73"/>
                <p:cNvSpPr txBox="1"/>
                <p:nvPr/>
              </p:nvSpPr>
              <p:spPr>
                <a:xfrm>
                  <a:off x="2438400" y="1896301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1</a:t>
                  </a:r>
                </a:p>
              </p:txBody>
            </p:sp>
            <p:sp>
              <p:nvSpPr>
                <p:cNvPr id="75" name="TextBox 74"/>
                <p:cNvSpPr txBox="1"/>
                <p:nvPr/>
              </p:nvSpPr>
              <p:spPr>
                <a:xfrm>
                  <a:off x="2895600" y="2212568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2</a:t>
                  </a:r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>
                <a:xfrm>
                  <a:off x="3160183" y="2607733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3</a:t>
                  </a:r>
                </a:p>
              </p:txBody>
            </p:sp>
            <p:sp>
              <p:nvSpPr>
                <p:cNvPr id="77" name="TextBox 76"/>
                <p:cNvSpPr txBox="1"/>
                <p:nvPr/>
              </p:nvSpPr>
              <p:spPr>
                <a:xfrm>
                  <a:off x="3243315" y="3091636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4</a:t>
                  </a:r>
                </a:p>
              </p:txBody>
            </p:sp>
            <p:sp>
              <p:nvSpPr>
                <p:cNvPr id="78" name="TextBox 77"/>
                <p:cNvSpPr txBox="1"/>
                <p:nvPr/>
              </p:nvSpPr>
              <p:spPr>
                <a:xfrm>
                  <a:off x="3139017" y="3553301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5</a:t>
                  </a:r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>
                  <a:off x="2871735" y="3948466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6</a:t>
                  </a:r>
                </a:p>
              </p:txBody>
            </p:sp>
            <p:sp>
              <p:nvSpPr>
                <p:cNvPr id="80" name="TextBox 79"/>
                <p:cNvSpPr txBox="1"/>
                <p:nvPr/>
              </p:nvSpPr>
              <p:spPr>
                <a:xfrm>
                  <a:off x="2463591" y="4275596"/>
                  <a:ext cx="360996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latin typeface="Consolas" charset="0"/>
                      <a:ea typeface="Consolas" charset="0"/>
                      <a:cs typeface="Consolas" charset="0"/>
                    </a:rPr>
                    <a:t>7</a:t>
                  </a:r>
                </a:p>
              </p:txBody>
            </p:sp>
            <p:sp>
              <p:nvSpPr>
                <p:cNvPr id="81" name="TextBox 80"/>
                <p:cNvSpPr txBox="1"/>
                <p:nvPr/>
              </p:nvSpPr>
              <p:spPr>
                <a:xfrm>
                  <a:off x="1893842" y="4341167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solidFill>
                        <a:srgbClr val="FF0000"/>
                      </a:solidFill>
                      <a:latin typeface="Consolas" charset="0"/>
                      <a:ea typeface="Consolas" charset="0"/>
                      <a:cs typeface="Consolas" charset="0"/>
                    </a:rPr>
                    <a:t>-8</a:t>
                  </a:r>
                </a:p>
              </p:txBody>
            </p:sp>
            <p:sp>
              <p:nvSpPr>
                <p:cNvPr id="82" name="TextBox 81"/>
                <p:cNvSpPr txBox="1"/>
                <p:nvPr/>
              </p:nvSpPr>
              <p:spPr>
                <a:xfrm>
                  <a:off x="1358636" y="4275177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solidFill>
                        <a:srgbClr val="FF0000"/>
                      </a:solidFill>
                      <a:latin typeface="Consolas" charset="0"/>
                      <a:ea typeface="Consolas" charset="0"/>
                      <a:cs typeface="Consolas" charset="0"/>
                    </a:rPr>
                    <a:t>-7</a:t>
                  </a:r>
                </a:p>
              </p:txBody>
            </p:sp>
            <p:sp>
              <p:nvSpPr>
                <p:cNvPr id="83" name="TextBox 82"/>
                <p:cNvSpPr txBox="1"/>
                <p:nvPr/>
              </p:nvSpPr>
              <p:spPr>
                <a:xfrm>
                  <a:off x="874828" y="3979332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solidFill>
                        <a:srgbClr val="FF0000"/>
                      </a:solidFill>
                      <a:latin typeface="Consolas" charset="0"/>
                      <a:ea typeface="Consolas" charset="0"/>
                      <a:cs typeface="Consolas" charset="0"/>
                    </a:rPr>
                    <a:t>-6</a:t>
                  </a:r>
                </a:p>
              </p:txBody>
            </p:sp>
            <p:sp>
              <p:nvSpPr>
                <p:cNvPr id="84" name="TextBox 83"/>
                <p:cNvSpPr txBox="1"/>
                <p:nvPr/>
              </p:nvSpPr>
              <p:spPr>
                <a:xfrm>
                  <a:off x="590611" y="3517667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solidFill>
                        <a:srgbClr val="FF0000"/>
                      </a:solidFill>
                      <a:latin typeface="Consolas" charset="0"/>
                      <a:ea typeface="Consolas" charset="0"/>
                      <a:cs typeface="Consolas" charset="0"/>
                    </a:rPr>
                    <a:t>-5</a:t>
                  </a:r>
                </a:p>
              </p:txBody>
            </p:sp>
            <p:sp>
              <p:nvSpPr>
                <p:cNvPr id="85" name="TextBox 84"/>
                <p:cNvSpPr txBox="1"/>
                <p:nvPr/>
              </p:nvSpPr>
              <p:spPr>
                <a:xfrm>
                  <a:off x="508489" y="3065748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solidFill>
                        <a:srgbClr val="FF0000"/>
                      </a:solidFill>
                      <a:latin typeface="Consolas" charset="0"/>
                      <a:ea typeface="Consolas" charset="0"/>
                      <a:cs typeface="Consolas" charset="0"/>
                    </a:rPr>
                    <a:t>-4</a:t>
                  </a:r>
                </a:p>
              </p:txBody>
            </p:sp>
            <p:sp>
              <p:nvSpPr>
                <p:cNvPr id="86" name="TextBox 85"/>
                <p:cNvSpPr txBox="1"/>
                <p:nvPr/>
              </p:nvSpPr>
              <p:spPr>
                <a:xfrm>
                  <a:off x="590610" y="2594337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solidFill>
                        <a:srgbClr val="FF0000"/>
                      </a:solidFill>
                      <a:latin typeface="Consolas" charset="0"/>
                      <a:ea typeface="Consolas" charset="0"/>
                      <a:cs typeface="Consolas" charset="0"/>
                    </a:rPr>
                    <a:t>-3</a:t>
                  </a:r>
                </a:p>
              </p:txBody>
            </p:sp>
            <p:sp>
              <p:nvSpPr>
                <p:cNvPr id="87" name="TextBox 86"/>
                <p:cNvSpPr txBox="1"/>
                <p:nvPr/>
              </p:nvSpPr>
              <p:spPr>
                <a:xfrm>
                  <a:off x="860270" y="2176102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solidFill>
                        <a:srgbClr val="FF0000"/>
                      </a:solidFill>
                      <a:latin typeface="Consolas" charset="0"/>
                      <a:ea typeface="Consolas" charset="0"/>
                      <a:cs typeface="Consolas" charset="0"/>
                    </a:rPr>
                    <a:t>-2</a:t>
                  </a:r>
                </a:p>
              </p:txBody>
            </p:sp>
            <p:sp>
              <p:nvSpPr>
                <p:cNvPr id="88" name="TextBox 87"/>
                <p:cNvSpPr txBox="1"/>
                <p:nvPr/>
              </p:nvSpPr>
              <p:spPr>
                <a:xfrm>
                  <a:off x="1404362" y="1906699"/>
                  <a:ext cx="5245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US" sz="2400" b="1" dirty="0">
                      <a:solidFill>
                        <a:srgbClr val="FF0000"/>
                      </a:solidFill>
                      <a:latin typeface="Consolas" charset="0"/>
                      <a:ea typeface="Consolas" charset="0"/>
                      <a:cs typeface="Consolas" charset="0"/>
                    </a:rPr>
                    <a:t>-1</a:t>
                  </a:r>
                </a:p>
              </p:txBody>
            </p:sp>
          </p:grpSp>
          <p:sp>
            <p:nvSpPr>
              <p:cNvPr id="70" name="TextBox 69"/>
              <p:cNvSpPr txBox="1"/>
              <p:nvPr/>
            </p:nvSpPr>
            <p:spPr>
              <a:xfrm>
                <a:off x="4664444" y="1425905"/>
                <a:ext cx="307318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200" dirty="0"/>
                  <a:t>signed numbers:</a:t>
                </a:r>
              </a:p>
            </p:txBody>
          </p:sp>
        </p:grpSp>
        <p:cxnSp>
          <p:nvCxnSpPr>
            <p:cNvPr id="91" name="Straight Connector 90"/>
            <p:cNvCxnSpPr/>
            <p:nvPr/>
          </p:nvCxnSpPr>
          <p:spPr>
            <a:xfrm>
              <a:off x="7626008" y="3288745"/>
              <a:ext cx="240377" cy="1040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3" name="Arc 92"/>
          <p:cNvSpPr/>
          <p:nvPr/>
        </p:nvSpPr>
        <p:spPr>
          <a:xfrm>
            <a:off x="827559" y="1936273"/>
            <a:ext cx="1920240" cy="1920240"/>
          </a:xfrm>
          <a:prstGeom prst="arc">
            <a:avLst>
              <a:gd name="adj1" fmla="val 13659479"/>
              <a:gd name="adj2" fmla="val 20380612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Arc 93"/>
          <p:cNvSpPr/>
          <p:nvPr/>
        </p:nvSpPr>
        <p:spPr>
          <a:xfrm>
            <a:off x="4027827" y="1936273"/>
            <a:ext cx="1920240" cy="1920240"/>
          </a:xfrm>
          <a:prstGeom prst="arc">
            <a:avLst>
              <a:gd name="adj1" fmla="val 2578906"/>
              <a:gd name="adj2" fmla="val 6985511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363425" y="4492508"/>
            <a:ext cx="26567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what </a:t>
            </a:r>
            <a:r>
              <a:rPr lang="en-US" sz="2200"/>
              <a:t>is 14 </a:t>
            </a:r>
            <a:r>
              <a:rPr lang="en-US" sz="2200" dirty="0"/>
              <a:t>+ 5?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3631075" y="4492508"/>
            <a:ext cx="265677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what </a:t>
            </a:r>
            <a:r>
              <a:rPr lang="en-US" sz="2200"/>
              <a:t>is 6 + 3?</a:t>
            </a:r>
            <a:endParaRPr lang="en-US" sz="2200" dirty="0"/>
          </a:p>
        </p:txBody>
      </p:sp>
      <p:sp>
        <p:nvSpPr>
          <p:cNvPr id="97" name="TextBox 96"/>
          <p:cNvSpPr txBox="1"/>
          <p:nvPr/>
        </p:nvSpPr>
        <p:spPr>
          <a:xfrm>
            <a:off x="6569741" y="964524"/>
            <a:ext cx="251616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when we cross these lines ("go off the end of the number line")</a:t>
            </a:r>
            <a:r>
              <a:rPr lang="mr-IN" sz="2200" dirty="0"/>
              <a:t>…</a:t>
            </a:r>
            <a:endParaRPr lang="en-US" sz="2200" dirty="0"/>
          </a:p>
        </p:txBody>
      </p:sp>
      <p:sp>
        <p:nvSpPr>
          <p:cNvPr id="98" name="TextBox 97"/>
          <p:cNvSpPr txBox="1"/>
          <p:nvPr/>
        </p:nvSpPr>
        <p:spPr>
          <a:xfrm>
            <a:off x="6569738" y="2442981"/>
            <a:ext cx="251616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we get a number </a:t>
            </a:r>
            <a:r>
              <a:rPr lang="en-US" sz="2200" b="1" dirty="0"/>
              <a:t>too big to be represented…</a:t>
            </a:r>
            <a:endParaRPr lang="en-US" sz="2200" dirty="0"/>
          </a:p>
        </p:txBody>
      </p:sp>
      <p:sp>
        <p:nvSpPr>
          <p:cNvPr id="99" name="TextBox 98"/>
          <p:cNvSpPr txBox="1"/>
          <p:nvPr/>
        </p:nvSpPr>
        <p:spPr>
          <a:xfrm>
            <a:off x="6569738" y="3541226"/>
            <a:ext cx="251616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and it gets </a:t>
            </a:r>
            <a:r>
              <a:rPr lang="en-US" sz="2200" b="1" dirty="0"/>
              <a:t>wrapped around.</a:t>
            </a:r>
            <a:endParaRPr lang="en-US" sz="2200" dirty="0"/>
          </a:p>
        </p:txBody>
      </p:sp>
      <p:sp>
        <p:nvSpPr>
          <p:cNvPr id="100" name="TextBox 99"/>
          <p:cNvSpPr txBox="1"/>
          <p:nvPr/>
        </p:nvSpPr>
        <p:spPr>
          <a:xfrm>
            <a:off x="6569738" y="4405343"/>
            <a:ext cx="25161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FF0000"/>
                </a:solidFill>
              </a:rPr>
              <a:t>this is </a:t>
            </a:r>
            <a:r>
              <a:rPr lang="en-US" sz="2200" b="1" dirty="0">
                <a:solidFill>
                  <a:srgbClr val="FF0000"/>
                </a:solidFill>
              </a:rPr>
              <a:t>overflow.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0638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 animBg="1"/>
      <p:bldP spid="94" grpId="0" animBg="1"/>
      <p:bldP spid="95" grpId="0"/>
      <p:bldP spid="96" grpId="0"/>
      <p:bldP spid="97" grpId="0"/>
      <p:bldP spid="98" grpId="0"/>
      <p:bldP spid="99" grpId="0"/>
      <p:bldP spid="10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yay it’s fall!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many bits?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6248400" cy="4801659"/>
          </a:xfrm>
        </p:spPr>
        <p:txBody>
          <a:bodyPr/>
          <a:lstStyle/>
          <a:p>
            <a:r>
              <a:rPr lang="en-US" dirty="0"/>
              <a:t>if you add two 2-digit decimal numbers, what's the </a:t>
            </a:r>
            <a:r>
              <a:rPr lang="en-US" b="1" dirty="0"/>
              <a:t>largest number </a:t>
            </a:r>
            <a:r>
              <a:rPr lang="en-US" dirty="0"/>
              <a:t>you can get?</a:t>
            </a:r>
          </a:p>
          <a:p>
            <a:r>
              <a:rPr lang="en-US" dirty="0"/>
              <a:t>what about two 4-digit decimal numbers?</a:t>
            </a:r>
          </a:p>
          <a:p>
            <a:r>
              <a:rPr lang="en-US" dirty="0"/>
              <a:t>what about two 4-</a:t>
            </a:r>
            <a:r>
              <a:rPr lang="en-US" i="1" dirty="0"/>
              <a:t>bit</a:t>
            </a:r>
            <a:r>
              <a:rPr lang="en-US" dirty="0"/>
              <a:t> numbers?</a:t>
            </a:r>
          </a:p>
          <a:p>
            <a:r>
              <a:rPr lang="en-US" dirty="0"/>
              <a:t>what's the pattern of the </a:t>
            </a:r>
            <a:r>
              <a:rPr lang="en-US" b="1" dirty="0"/>
              <a:t>number of digits?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if you </a:t>
            </a:r>
            <a:r>
              <a:rPr lang="en-US" b="1" dirty="0">
                <a:solidFill>
                  <a:srgbClr val="FF0000"/>
                </a:solidFill>
              </a:rPr>
              <a:t>add</a:t>
            </a:r>
            <a:r>
              <a:rPr lang="en-US" dirty="0">
                <a:solidFill>
                  <a:srgbClr val="FF0000"/>
                </a:solidFill>
              </a:rPr>
              <a:t> two </a:t>
            </a:r>
            <a:r>
              <a:rPr lang="en-US" i="1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-digit numbers</a:t>
            </a:r>
            <a:r>
              <a:rPr lang="en-US" i="1" dirty="0">
                <a:solidFill>
                  <a:srgbClr val="FF0000"/>
                </a:solidFill>
              </a:rPr>
              <a:t> in any base</a:t>
            </a:r>
            <a:r>
              <a:rPr lang="mr-IN" dirty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FF0000"/>
                </a:solidFill>
              </a:rPr>
              <a:t>the result will have </a:t>
            </a:r>
            <a:r>
              <a:rPr lang="en-US" b="1" dirty="0">
                <a:solidFill>
                  <a:srgbClr val="FF0000"/>
                </a:solidFill>
              </a:rPr>
              <a:t>at most </a:t>
            </a:r>
            <a:r>
              <a:rPr lang="en-US" b="1" i="1" dirty="0">
                <a:solidFill>
                  <a:srgbClr val="FF0000"/>
                </a:solidFill>
              </a:rPr>
              <a:t>n</a:t>
            </a:r>
            <a:r>
              <a:rPr lang="en-US" b="1" dirty="0">
                <a:solidFill>
                  <a:srgbClr val="FF0000"/>
                </a:solidFill>
              </a:rPr>
              <a:t> + 1 digits</a:t>
            </a:r>
          </a:p>
          <a:p>
            <a:r>
              <a:rPr lang="en-US" dirty="0"/>
              <a:t>that means if we add two </a:t>
            </a:r>
            <a:r>
              <a:rPr lang="en-US" b="1" dirty="0"/>
              <a:t>32-bit </a:t>
            </a:r>
            <a:r>
              <a:rPr lang="en-US" dirty="0"/>
              <a:t>numbers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mr-IN" dirty="0"/>
              <a:t>…</a:t>
            </a:r>
            <a:r>
              <a:rPr lang="en-US" dirty="0"/>
              <a:t>we might get a </a:t>
            </a:r>
            <a:r>
              <a:rPr lang="en-US" b="1" dirty="0"/>
              <a:t>33-bit </a:t>
            </a:r>
            <a:r>
              <a:rPr lang="en-US" dirty="0"/>
              <a:t>result that will not fit back into our 32-bit registers!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324600" y="419100"/>
            <a:ext cx="9470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99</a:t>
            </a:r>
          </a:p>
          <a:p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+99</a:t>
            </a:r>
          </a:p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198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71658" y="419100"/>
            <a:ext cx="1763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9999</a:t>
            </a:r>
          </a:p>
          <a:p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+9999</a:t>
            </a:r>
          </a:p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19998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798128" y="2143793"/>
            <a:ext cx="17634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1111</a:t>
            </a:r>
          </a:p>
          <a:p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+1111</a:t>
            </a:r>
          </a:p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11110</a:t>
            </a:r>
          </a:p>
        </p:txBody>
      </p:sp>
    </p:spTree>
    <p:extLst>
      <p:ext uri="{BB962C8B-B14F-4D97-AF65-F5344CB8AC3E}">
        <p14:creationId xmlns:p14="http://schemas.microsoft.com/office/powerpoint/2010/main" val="15463139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  <p:bldP spid="7" grpId="0"/>
      <p:bldP spid="8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6AED1-C694-B244-BA34-8D49A79535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 you’ve got an overflow. Now what?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23C4F-1510-2444-9E4B-893CFD3B9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69B7D6-9645-CE42-A8CA-01212F701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2688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C437-A546-334A-8745-2CF8EB97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Responding to Overflow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EC57F-9624-6F41-9FA6-628A7EE3ED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overflow is </a:t>
            </a:r>
            <a:r>
              <a:rPr lang="en-US" b="1" dirty="0"/>
              <a:t>bad. </a:t>
            </a:r>
          </a:p>
          <a:p>
            <a:pPr lvl="1"/>
            <a:r>
              <a:rPr lang="en-US" dirty="0"/>
              <a:t>it means we've passed the limits of what our computer can do.</a:t>
            </a:r>
          </a:p>
          <a:p>
            <a:r>
              <a:rPr lang="en-US" dirty="0"/>
              <a:t>so, once we've </a:t>
            </a:r>
            <a:r>
              <a:rPr lang="en-US" i="1" dirty="0"/>
              <a:t>detected</a:t>
            </a:r>
            <a:r>
              <a:rPr lang="en-US" dirty="0"/>
              <a:t> an overflow, we have </a:t>
            </a:r>
            <a:r>
              <a:rPr lang="en-US" b="1" dirty="0"/>
              <a:t>three options:</a:t>
            </a:r>
          </a:p>
          <a:p>
            <a:pPr marL="715805" lvl="1" indent="-457200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store</a:t>
            </a:r>
          </a:p>
          <a:p>
            <a:pPr marL="715805" lvl="1" indent="-457200">
              <a:buFont typeface="+mj-lt"/>
              <a:buAutoNum type="arabicPeriod"/>
            </a:pPr>
            <a:r>
              <a:rPr lang="en-US" sz="3600" b="1" dirty="0">
                <a:solidFill>
                  <a:srgbClr val="FF0000"/>
                </a:solidFill>
              </a:rPr>
              <a:t>ignore</a:t>
            </a:r>
          </a:p>
          <a:p>
            <a:pPr marL="715805" lvl="1" indent="-457200">
              <a:buFont typeface="+mj-lt"/>
              <a:buAutoNum type="arabicPeriod"/>
            </a:pPr>
            <a:r>
              <a:rPr lang="en-US" sz="3600" dirty="0">
                <a:solidFill>
                  <a:srgbClr val="FF0000"/>
                </a:solidFill>
              </a:rPr>
              <a:t>fall on the </a:t>
            </a:r>
            <a:r>
              <a:rPr lang="en-US" sz="3600" b="1" dirty="0">
                <a:solidFill>
                  <a:srgbClr val="FF0000"/>
                </a:solidFill>
              </a:rPr>
              <a:t>floor </a:t>
            </a:r>
            <a:r>
              <a:rPr lang="en-US" sz="1800" dirty="0">
                <a:solidFill>
                  <a:srgbClr val="FF0000"/>
                </a:solidFill>
              </a:rPr>
              <a:t>(crash)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C24FE0-3C1D-2747-B327-775C8ACDC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C6CEF8-65FB-A142-87C6-F3E040F5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64984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C437-A546-334A-8745-2CF8EB97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Facepalm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EC57F-9624-6F41-9FA6-628A7EE3ED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2"/>
            <a:ext cx="8991600" cy="654848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worst and most common way </a:t>
            </a:r>
            <a:r>
              <a:rPr lang="en-US" dirty="0"/>
              <a:t>to respond to overflow is…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C24FE0-3C1D-2747-B327-775C8ACDC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C6CEF8-65FB-A142-87C6-F3E040F5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4CA302-A2C9-D046-80C1-B4D016F0C582}"/>
              </a:ext>
            </a:extLst>
          </p:cNvPr>
          <p:cNvSpPr txBox="1"/>
          <p:nvPr/>
        </p:nvSpPr>
        <p:spPr>
          <a:xfrm rot="586449">
            <a:off x="398109" y="899957"/>
            <a:ext cx="8921032" cy="1862048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perspectiveContrastingRightFacing"/>
              <a:lightRig rig="sunset" dir="t">
                <a:rot lat="0" lon="0" rev="5400000"/>
              </a:lightRig>
            </a:scene3d>
            <a:sp3d extrusionH="196850" contourW="12700" prstMaterial="metal"/>
          </a:bodyPr>
          <a:lstStyle/>
          <a:p>
            <a:r>
              <a:rPr lang="en-US" sz="115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IGNORE IT!!!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54B9B3-636A-F747-86E0-0BB4D4E278DB}"/>
              </a:ext>
            </a:extLst>
          </p:cNvPr>
          <p:cNvSpPr txBox="1"/>
          <p:nvPr/>
        </p:nvSpPr>
        <p:spPr>
          <a:xfrm>
            <a:off x="2702377" y="2719566"/>
            <a:ext cx="58864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just keep going! pretend everything is fine!</a:t>
            </a:r>
            <a:endParaRPr lang="en-US" sz="2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ABF67B-3497-B141-9666-B5B679857983}"/>
              </a:ext>
            </a:extLst>
          </p:cNvPr>
          <p:cNvSpPr txBox="1"/>
          <p:nvPr/>
        </p:nvSpPr>
        <p:spPr>
          <a:xfrm>
            <a:off x="5142490" y="3251848"/>
            <a:ext cx="26479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FF0000"/>
                </a:solidFill>
              </a:rPr>
              <a:t>but it's </a:t>
            </a:r>
            <a:r>
              <a:rPr lang="en-US" sz="2200" b="1" i="1" dirty="0">
                <a:solidFill>
                  <a:srgbClr val="FF0000"/>
                </a:solidFill>
              </a:rPr>
              <a:t>NOT</a:t>
            </a:r>
            <a:r>
              <a:rPr lang="en-US" sz="2200" i="1" dirty="0">
                <a:solidFill>
                  <a:srgbClr val="FF0000"/>
                </a:solidFill>
              </a:rPr>
              <a:t> fine</a:t>
            </a:r>
            <a:endParaRPr lang="en-US" sz="2200" b="1" i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4585680-C9D9-5C48-AC1C-FFB8F9F37BA0}"/>
              </a:ext>
            </a:extLst>
          </p:cNvPr>
          <p:cNvSpPr txBox="1"/>
          <p:nvPr/>
        </p:nvSpPr>
        <p:spPr>
          <a:xfrm>
            <a:off x="164960" y="4278042"/>
            <a:ext cx="868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it's frustrating that this is the default in many popular languages… which is why we </a:t>
            </a:r>
            <a:r>
              <a:rPr lang="en-US" sz="2200" i="1" dirty="0"/>
              <a:t>have</a:t>
            </a:r>
            <a:r>
              <a:rPr lang="en-US" sz="2200" dirty="0"/>
              <a:t> </a:t>
            </a:r>
            <a:r>
              <a:rPr lang="en-US" sz="2200" b="1" dirty="0" err="1"/>
              <a:t>addu</a:t>
            </a:r>
            <a:r>
              <a:rPr lang="en-US" sz="2200" b="1" dirty="0"/>
              <a:t>/</a:t>
            </a:r>
            <a:r>
              <a:rPr lang="en-US" sz="2200" b="1" dirty="0" err="1"/>
              <a:t>subu</a:t>
            </a:r>
            <a:r>
              <a:rPr lang="en-US" sz="2200" b="1" dirty="0"/>
              <a:t>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D40A38-B1EB-6E48-8DDC-78F3BACF0D0A}"/>
              </a:ext>
            </a:extLst>
          </p:cNvPr>
          <p:cNvSpPr txBox="1"/>
          <p:nvPr/>
        </p:nvSpPr>
        <p:spPr>
          <a:xfrm>
            <a:off x="3930161" y="3771900"/>
            <a:ext cx="4876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this is what MIPS </a:t>
            </a:r>
            <a:r>
              <a:rPr lang="en-US" sz="2200" b="1" dirty="0" err="1"/>
              <a:t>addu</a:t>
            </a:r>
            <a:r>
              <a:rPr lang="en-US" sz="2200" b="1" dirty="0"/>
              <a:t>/</a:t>
            </a:r>
            <a:r>
              <a:rPr lang="en-US" sz="2200" b="1" dirty="0" err="1"/>
              <a:t>subu</a:t>
            </a:r>
            <a:r>
              <a:rPr lang="en-US" sz="2200" b="1" dirty="0"/>
              <a:t> </a:t>
            </a:r>
            <a:r>
              <a:rPr lang="en-US" sz="2200" dirty="0"/>
              <a:t>do.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909580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the door, fall on the floor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better* response is to </a:t>
            </a:r>
            <a:r>
              <a:rPr lang="en-US" b="1" dirty="0"/>
              <a:t>crash. </a:t>
            </a:r>
            <a:r>
              <a:rPr lang="en-US" sz="1400" dirty="0"/>
              <a:t>(fall on the </a:t>
            </a:r>
            <a:r>
              <a:rPr lang="en-US" sz="1400" b="1" dirty="0"/>
              <a:t>floor</a:t>
            </a:r>
            <a:r>
              <a:rPr lang="en-US" sz="1400" dirty="0"/>
              <a:t> and cry.)</a:t>
            </a:r>
            <a:endParaRPr lang="en-US" i="1" dirty="0"/>
          </a:p>
          <a:p>
            <a:pPr lvl="1"/>
            <a:r>
              <a:rPr lang="en-US" dirty="0"/>
              <a:t>in MIPS, the </a:t>
            </a:r>
            <a:r>
              <a:rPr lang="en-US" b="1" dirty="0"/>
              <a:t>add </a:t>
            </a:r>
            <a:r>
              <a:rPr lang="en-US" dirty="0"/>
              <a:t>and</a:t>
            </a:r>
            <a:r>
              <a:rPr lang="en-US" b="1" dirty="0"/>
              <a:t> sub </a:t>
            </a:r>
            <a:r>
              <a:rPr lang="en-US" dirty="0"/>
              <a:t>instructions crash… on </a:t>
            </a:r>
            <a:r>
              <a:rPr lang="en-US" i="1" dirty="0"/>
              <a:t>signed</a:t>
            </a:r>
            <a:r>
              <a:rPr lang="en-US" dirty="0"/>
              <a:t> overflow.</a:t>
            </a:r>
          </a:p>
          <a:p>
            <a:pPr lvl="1"/>
            <a:r>
              <a:rPr lang="en-US" dirty="0"/>
              <a:t>(there are no MIPS instructions that crash on </a:t>
            </a:r>
            <a:r>
              <a:rPr lang="en-US" i="1" dirty="0"/>
              <a:t>unsigned</a:t>
            </a:r>
            <a:r>
              <a:rPr lang="en-US" dirty="0"/>
              <a:t> overflow.)</a:t>
            </a:r>
          </a:p>
          <a:p>
            <a:r>
              <a:rPr lang="en-US" dirty="0"/>
              <a:t>this generates a </a:t>
            </a:r>
            <a:r>
              <a:rPr lang="en-US" b="1" dirty="0"/>
              <a:t>CPU Exception</a:t>
            </a:r>
            <a:r>
              <a:rPr lang="en-US" dirty="0"/>
              <a:t>, which is </a:t>
            </a:r>
            <a:r>
              <a:rPr lang="en-US" dirty="0" err="1"/>
              <a:t>kinda</a:t>
            </a:r>
            <a:r>
              <a:rPr lang="en-US" dirty="0"/>
              <a:t> like a Java exception.</a:t>
            </a:r>
          </a:p>
          <a:p>
            <a:pPr lvl="1"/>
            <a:r>
              <a:rPr lang="en-US" dirty="0"/>
              <a:t>these exceptions can be detected and handled.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1030" name="Picture 6" descr="ttps://media2.giphy.com/media/Wvo6vaUsQa3Di/200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547" y="3390900"/>
            <a:ext cx="3051048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14163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Maybe the bit bucket is a real place after all…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many </a:t>
            </a:r>
            <a:r>
              <a:rPr lang="en-US" i="1" dirty="0">
                <a:solidFill>
                  <a:srgbClr val="FF0000"/>
                </a:solidFill>
              </a:rPr>
              <a:t>other</a:t>
            </a:r>
            <a:r>
              <a:rPr lang="en-US" dirty="0">
                <a:solidFill>
                  <a:srgbClr val="FF0000"/>
                </a:solidFill>
              </a:rPr>
              <a:t> architectures do this, but </a:t>
            </a:r>
            <a:r>
              <a:rPr lang="en-US" b="1" dirty="0">
                <a:solidFill>
                  <a:srgbClr val="FF0000"/>
                </a:solidFill>
              </a:rPr>
              <a:t>MIPS does not.</a:t>
            </a:r>
          </a:p>
          <a:p>
            <a:r>
              <a:rPr lang="en-US" dirty="0"/>
              <a:t>instead of discarding the 33</a:t>
            </a:r>
            <a:r>
              <a:rPr lang="en-US" baseline="30000" dirty="0"/>
              <a:t>rd</a:t>
            </a:r>
            <a:r>
              <a:rPr lang="en-US" dirty="0"/>
              <a:t> bit, we </a:t>
            </a:r>
            <a:r>
              <a:rPr lang="en-US" b="1" dirty="0"/>
              <a:t>save it </a:t>
            </a:r>
            <a:r>
              <a:rPr lang="en-US" dirty="0"/>
              <a:t>into a special register.</a:t>
            </a:r>
          </a:p>
          <a:p>
            <a:pPr lvl="1"/>
            <a:r>
              <a:rPr lang="en-US" dirty="0"/>
              <a:t>this is the </a:t>
            </a:r>
            <a:r>
              <a:rPr lang="en-US" b="1" dirty="0"/>
              <a:t>carry register.</a:t>
            </a:r>
            <a:r>
              <a:rPr lang="en-US" dirty="0"/>
              <a:t> it's just 1 bit.</a:t>
            </a:r>
          </a:p>
          <a:p>
            <a:r>
              <a:rPr lang="en-US" dirty="0"/>
              <a:t>this gives the most flexibility:</a:t>
            </a:r>
          </a:p>
          <a:p>
            <a:pPr lvl="1"/>
            <a:r>
              <a:rPr lang="en-US" dirty="0"/>
              <a:t>if a program wants to </a:t>
            </a:r>
            <a:r>
              <a:rPr lang="en-US" b="1" dirty="0"/>
              <a:t>ignore it,</a:t>
            </a:r>
            <a:r>
              <a:rPr lang="en-US" dirty="0"/>
              <a:t> it just… does.</a:t>
            </a:r>
          </a:p>
          <a:p>
            <a:pPr lvl="1"/>
            <a:r>
              <a:rPr lang="en-US" dirty="0"/>
              <a:t>if a program wants to </a:t>
            </a:r>
            <a:r>
              <a:rPr lang="en-US" b="1" dirty="0"/>
              <a:t>crash,</a:t>
            </a:r>
            <a:r>
              <a:rPr lang="en-US" dirty="0"/>
              <a:t> it can check that register after the operation, and crash if the carry is 1 or 0 or whatever.</a:t>
            </a:r>
          </a:p>
          <a:p>
            <a:pPr lvl="1"/>
            <a:r>
              <a:rPr lang="en-US" dirty="0"/>
              <a:t>but as a bonus, this lets us do </a:t>
            </a:r>
            <a:r>
              <a:rPr lang="en-US" b="1" dirty="0"/>
              <a:t>arbitrary precision arithmetic.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1332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21CE5-3AFC-AB49-8CBF-308FF1664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Arbitrary-precision arithmetic</a:t>
            </a:r>
            <a:r>
              <a:rPr lang="en-US" sz="2000" dirty="0"/>
              <a:t> (animated)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36678-EE63-A042-9BA3-934EFD544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914399"/>
          </a:xfrm>
        </p:spPr>
        <p:txBody>
          <a:bodyPr/>
          <a:lstStyle/>
          <a:p>
            <a:r>
              <a:rPr lang="en-US" dirty="0"/>
              <a:t>on an </a:t>
            </a:r>
            <a:r>
              <a:rPr lang="en-US" i="1" dirty="0"/>
              <a:t>n</a:t>
            </a:r>
            <a:r>
              <a:rPr lang="en-US" dirty="0"/>
              <a:t>-bit CPU, you are </a:t>
            </a:r>
            <a:r>
              <a:rPr lang="en-US" b="1" dirty="0"/>
              <a:t>not limited to doing </a:t>
            </a:r>
            <a:r>
              <a:rPr lang="en-US" b="1" i="1" dirty="0"/>
              <a:t>n-</a:t>
            </a:r>
            <a:r>
              <a:rPr lang="en-US" b="1" dirty="0"/>
              <a:t>bit additions.</a:t>
            </a:r>
          </a:p>
          <a:p>
            <a:r>
              <a:rPr lang="en-US" dirty="0"/>
              <a:t>you can add </a:t>
            </a:r>
            <a:r>
              <a:rPr lang="en-US" i="1" dirty="0"/>
              <a:t>any</a:t>
            </a:r>
            <a:r>
              <a:rPr lang="en-US" dirty="0"/>
              <a:t> number of bits by doing </a:t>
            </a:r>
            <a:r>
              <a:rPr lang="en-US" i="1" dirty="0"/>
              <a:t>multiple n-bit additions.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268836-BD8D-484B-A426-8274BDAF6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7D1B7B-6C1F-8B49-92DB-0EE8188E2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DEC47F-861A-9044-8558-0020DF6C5D55}"/>
              </a:ext>
            </a:extLst>
          </p:cNvPr>
          <p:cNvSpPr txBox="1"/>
          <p:nvPr/>
        </p:nvSpPr>
        <p:spPr>
          <a:xfrm>
            <a:off x="5867400" y="1866900"/>
            <a:ext cx="251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Consolas" charset="0"/>
                <a:ea typeface="Consolas" charset="0"/>
                <a:cs typeface="Consolas" charset="0"/>
              </a:rPr>
              <a:t>10101100</a:t>
            </a:r>
          </a:p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10101110</a:t>
            </a:r>
          </a:p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10101100</a:t>
            </a:r>
          </a:p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01011010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085760-8895-6C4A-A336-456C262733E8}"/>
              </a:ext>
            </a:extLst>
          </p:cNvPr>
          <p:cNvSpPr txBox="1"/>
          <p:nvPr/>
        </p:nvSpPr>
        <p:spPr>
          <a:xfrm>
            <a:off x="3860242" y="1866900"/>
            <a:ext cx="2514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latin typeface="Consolas" charset="0"/>
                <a:ea typeface="Consolas" charset="0"/>
                <a:cs typeface="Consolas" charset="0"/>
              </a:rPr>
              <a:t>11101101</a:t>
            </a:r>
          </a:p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11100001</a:t>
            </a:r>
          </a:p>
          <a:p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+00000100</a:t>
            </a:r>
          </a:p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00111110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48F65C-41C1-744F-AC03-0837B0598F1A}"/>
              </a:ext>
            </a:extLst>
          </p:cNvPr>
          <p:cNvSpPr txBox="1"/>
          <p:nvPr/>
        </p:nvSpPr>
        <p:spPr>
          <a:xfrm>
            <a:off x="381000" y="1281002"/>
            <a:ext cx="70715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if I want to add two </a:t>
            </a:r>
            <a:r>
              <a:rPr lang="en-US" sz="2200" b="1" dirty="0"/>
              <a:t>16-bit </a:t>
            </a:r>
            <a:r>
              <a:rPr lang="en-US" sz="2200" dirty="0"/>
              <a:t>numbers on an </a:t>
            </a:r>
            <a:r>
              <a:rPr lang="en-US" sz="2200" b="1" dirty="0"/>
              <a:t>8-bit</a:t>
            </a:r>
            <a:r>
              <a:rPr lang="en-US" sz="2200" dirty="0"/>
              <a:t> CPU...</a:t>
            </a:r>
            <a:endParaRPr lang="en-US" sz="22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16E939-653E-9A46-81E2-E56E6130EBCD}"/>
              </a:ext>
            </a:extLst>
          </p:cNvPr>
          <p:cNvSpPr txBox="1"/>
          <p:nvPr/>
        </p:nvSpPr>
        <p:spPr>
          <a:xfrm>
            <a:off x="0" y="2583888"/>
            <a:ext cx="205949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I can do </a:t>
            </a:r>
            <a:r>
              <a:rPr lang="en-US" sz="2200" b="1" dirty="0"/>
              <a:t>two 8-bit adds, starting with the LSB.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D0CB3E-FCB3-A44F-B2FB-1DCE59B6F7FF}"/>
              </a:ext>
            </a:extLst>
          </p:cNvPr>
          <p:cNvSpPr txBox="1"/>
          <p:nvPr/>
        </p:nvSpPr>
        <p:spPr>
          <a:xfrm>
            <a:off x="609600" y="4160285"/>
            <a:ext cx="48286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the </a:t>
            </a:r>
            <a:r>
              <a:rPr lang="en-US" sz="2200" b="1" dirty="0"/>
              <a:t>carry bit</a:t>
            </a:r>
            <a:r>
              <a:rPr lang="en-US" sz="2200" dirty="0"/>
              <a:t> from the first add is </a:t>
            </a:r>
            <a:r>
              <a:rPr lang="en-US" sz="2200" b="1" dirty="0"/>
              <a:t>carried into the second add.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B1DBAE0-F896-D946-B89F-F6A1801ABC42}"/>
              </a:ext>
            </a:extLst>
          </p:cNvPr>
          <p:cNvSpPr txBox="1"/>
          <p:nvPr/>
        </p:nvSpPr>
        <p:spPr>
          <a:xfrm>
            <a:off x="2872572" y="4944665"/>
            <a:ext cx="56367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and I can keep chaining them together!</a:t>
            </a:r>
            <a:endParaRPr lang="en-US" sz="2200" b="1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6642EB4-ECF3-7C44-A701-06B1ED16AEB2}"/>
              </a:ext>
            </a:extLst>
          </p:cNvPr>
          <p:cNvGrpSpPr/>
          <p:nvPr/>
        </p:nvGrpSpPr>
        <p:grpSpPr>
          <a:xfrm>
            <a:off x="4524375" y="1743556"/>
            <a:ext cx="1752495" cy="689663"/>
            <a:chOff x="4524375" y="1743556"/>
            <a:chExt cx="1752495" cy="689663"/>
          </a:xfrm>
        </p:grpSpPr>
        <p:sp>
          <p:nvSpPr>
            <p:cNvPr id="11" name="Rounded Rectangle 10">
              <a:extLst>
                <a:ext uri="{FF2B5EF4-FFF2-40B4-BE49-F238E27FC236}">
                  <a16:creationId xmlns:a16="http://schemas.microsoft.com/office/drawing/2014/main" id="{BBB79FBD-E0E4-AF46-86B4-01ED78F1A3FB}"/>
                </a:ext>
              </a:extLst>
            </p:cNvPr>
            <p:cNvSpPr/>
            <p:nvPr/>
          </p:nvSpPr>
          <p:spPr>
            <a:xfrm>
              <a:off x="5893358" y="1960946"/>
              <a:ext cx="383512" cy="472273"/>
            </a:xfrm>
            <a:prstGeom prst="roundRect">
              <a:avLst>
                <a:gd name="adj" fmla="val 35501"/>
              </a:avLst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U-Turn Arrow 12">
              <a:extLst>
                <a:ext uri="{FF2B5EF4-FFF2-40B4-BE49-F238E27FC236}">
                  <a16:creationId xmlns:a16="http://schemas.microsoft.com/office/drawing/2014/main" id="{3CAF146C-3F8D-0140-ACAF-6F602F3A2C0A}"/>
                </a:ext>
              </a:extLst>
            </p:cNvPr>
            <p:cNvSpPr/>
            <p:nvPr/>
          </p:nvSpPr>
          <p:spPr>
            <a:xfrm flipH="1">
              <a:off x="4524375" y="1743556"/>
              <a:ext cx="1560739" cy="217390"/>
            </a:xfrm>
            <a:prstGeom prst="uturnArrow">
              <a:avLst>
                <a:gd name="adj1" fmla="val 13445"/>
                <a:gd name="adj2" fmla="val 25000"/>
                <a:gd name="adj3" fmla="val 29623"/>
                <a:gd name="adj4" fmla="val 37908"/>
                <a:gd name="adj5" fmla="val 10000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3472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-1.11111E-6 L -0.16805 -1.11111E-6 " pathEditMode="relative" rAng="0" ptsTypes="AA">
                                      <p:cBhvr>
                                        <p:cTn id="16" dur="3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4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/>
      <p:bldP spid="9" grpId="0"/>
      <p:bldP spid="10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E57BA-0740-AF7F-3AEE-15896E0B93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Detecting overflow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25882C-FF46-F5F9-CC70-419E59616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A4AB3-95EB-ABE7-A9B2-47B24C863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088476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overflow: unsigned addition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533399"/>
          </a:xfrm>
        </p:spPr>
        <p:txBody>
          <a:bodyPr/>
          <a:lstStyle/>
          <a:p>
            <a:r>
              <a:rPr lang="en-US" dirty="0"/>
              <a:t>the simplest case.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1371601" y="135524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0111</a:t>
            </a:r>
          </a:p>
          <a:p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+1100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638301" y="2452718"/>
            <a:ext cx="1257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0011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409701" y="1181100"/>
            <a:ext cx="110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i="1" dirty="0">
                <a:latin typeface="Consolas" charset="0"/>
                <a:ea typeface="Consolas" charset="0"/>
                <a:cs typeface="Consolas" charset="0"/>
              </a:rPr>
              <a:t>1 1 0 0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895601" y="1355240"/>
            <a:ext cx="1600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 7</a:t>
            </a:r>
          </a:p>
          <a:p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+12</a:t>
            </a:r>
          </a:p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 3??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371601" y="2461306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9FA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114800" y="1456996"/>
            <a:ext cx="457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this is because the result is </a:t>
            </a:r>
            <a:r>
              <a:rPr lang="en-US" sz="2200" i="1" dirty="0"/>
              <a:t>really</a:t>
            </a:r>
            <a:r>
              <a:rPr lang="en-US" sz="2200" dirty="0"/>
              <a:t> </a:t>
            </a:r>
            <a:r>
              <a:rPr lang="en-US" sz="2200" b="1" dirty="0">
                <a:latin typeface="Consolas" charset="0"/>
                <a:ea typeface="Consolas" charset="0"/>
                <a:cs typeface="Consolas" charset="0"/>
              </a:rPr>
              <a:t>10011</a:t>
            </a:r>
            <a:r>
              <a:rPr lang="en-US" sz="2200" dirty="0"/>
              <a:t>, but it was truncated to 4 bits, so it wrapped around.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576634" y="3249070"/>
            <a:ext cx="508824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FF0000"/>
                </a:solidFill>
              </a:rPr>
              <a:t>in unsigned addition,</a:t>
            </a:r>
            <a:r>
              <a:rPr lang="en-US" sz="2200" b="1" dirty="0">
                <a:solidFill>
                  <a:srgbClr val="FF0000"/>
                </a:solidFill>
              </a:rPr>
              <a:t> if the MSB has a carry out of 1, </a:t>
            </a:r>
            <a:r>
              <a:rPr lang="en-US" sz="2200" dirty="0">
                <a:solidFill>
                  <a:srgbClr val="FF0000"/>
                </a:solidFill>
              </a:rPr>
              <a:t>an overflow happened.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F759FEA-87E1-C046-9543-291E5FC847B6}"/>
              </a:ext>
            </a:extLst>
          </p:cNvPr>
          <p:cNvSpPr/>
          <p:nvPr/>
        </p:nvSpPr>
        <p:spPr>
          <a:xfrm>
            <a:off x="1371601" y="1160810"/>
            <a:ext cx="342900" cy="3693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60B443-653B-8A4B-BF7A-6228B27B6F60}"/>
              </a:ext>
            </a:extLst>
          </p:cNvPr>
          <p:cNvSpPr txBox="1"/>
          <p:nvPr/>
        </p:nvSpPr>
        <p:spPr>
          <a:xfrm>
            <a:off x="3352800" y="4359760"/>
            <a:ext cx="411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but this rule doesn't work for signed addition…</a:t>
            </a:r>
          </a:p>
        </p:txBody>
      </p:sp>
    </p:spTree>
    <p:extLst>
      <p:ext uri="{BB962C8B-B14F-4D97-AF65-F5344CB8AC3E}">
        <p14:creationId xmlns:p14="http://schemas.microsoft.com/office/powerpoint/2010/main" val="11017270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7" grpId="0"/>
      <p:bldP spid="38" grpId="0"/>
      <p:bldP spid="40" grpId="0"/>
      <p:bldP spid="42" grpId="0"/>
      <p:bldP spid="44" grpId="0"/>
      <p:bldP spid="46" grpId="0"/>
      <p:bldP spid="14" grpId="0" animBg="1"/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overflow: signed addition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533399"/>
          </a:xfrm>
        </p:spPr>
        <p:txBody>
          <a:bodyPr/>
          <a:lstStyle/>
          <a:p>
            <a:r>
              <a:rPr lang="en-US" dirty="0"/>
              <a:t>this one's more subtle.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29</a:t>
            </a:fld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76200" y="1100926"/>
            <a:ext cx="3095822" cy="2978379"/>
            <a:chOff x="6005130" y="1830471"/>
            <a:chExt cx="3095822" cy="2978379"/>
          </a:xfrm>
        </p:grpSpPr>
        <p:grpSp>
          <p:nvGrpSpPr>
            <p:cNvPr id="19" name="Group 18"/>
            <p:cNvGrpSpPr/>
            <p:nvPr/>
          </p:nvGrpSpPr>
          <p:grpSpPr>
            <a:xfrm>
              <a:off x="6005130" y="1830471"/>
              <a:ext cx="3095822" cy="2978379"/>
              <a:chOff x="508489" y="1824453"/>
              <a:chExt cx="3095822" cy="2978379"/>
            </a:xfrm>
          </p:grpSpPr>
          <p:sp>
            <p:nvSpPr>
              <p:cNvPr id="21" name="Pie 20"/>
              <p:cNvSpPr/>
              <p:nvPr/>
            </p:nvSpPr>
            <p:spPr>
              <a:xfrm>
                <a:off x="1068007" y="2234271"/>
                <a:ext cx="2133600" cy="2127761"/>
              </a:xfrm>
              <a:prstGeom prst="pie">
                <a:avLst>
                  <a:gd name="adj1" fmla="val 4557826"/>
                  <a:gd name="adj2" fmla="val 15388099"/>
                </a:avLst>
              </a:prstGeom>
              <a:solidFill>
                <a:srgbClr val="FF9FA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062567" y="2225384"/>
                <a:ext cx="2133600" cy="212776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950664" y="1824453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0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2438400" y="1896301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1</a:t>
                </a: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895600" y="2212568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2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160183" y="2607733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3</a:t>
                </a: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43315" y="3091636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4</a:t>
                </a: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139017" y="3553301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5</a:t>
                </a: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2871735" y="3948466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6</a:t>
                </a: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463591" y="4275596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7</a:t>
                </a: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893842" y="4341167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-8</a:t>
                </a: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358636" y="4275177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-7</a:t>
                </a: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874828" y="3979332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-6</a:t>
                </a:r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590611" y="3517667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-5</a:t>
                </a: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508489" y="3065748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-4</a:t>
                </a: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590610" y="2594337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-3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860270" y="2176102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-2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1404362" y="1906699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-1</a:t>
                </a:r>
              </a:p>
            </p:txBody>
          </p:sp>
        </p:grpSp>
        <p:cxnSp>
          <p:nvCxnSpPr>
            <p:cNvPr id="18" name="Straight Connector 17"/>
            <p:cNvCxnSpPr/>
            <p:nvPr/>
          </p:nvCxnSpPr>
          <p:spPr>
            <a:xfrm>
              <a:off x="7626008" y="3288745"/>
              <a:ext cx="240377" cy="1040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Arc 48"/>
          <p:cNvSpPr/>
          <p:nvPr/>
        </p:nvSpPr>
        <p:spPr>
          <a:xfrm>
            <a:off x="743315" y="1612977"/>
            <a:ext cx="1920240" cy="1920240"/>
          </a:xfrm>
          <a:prstGeom prst="arc">
            <a:avLst>
              <a:gd name="adj1" fmla="val 2315081"/>
              <a:gd name="adj2" fmla="val 6930099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Arc 49"/>
          <p:cNvSpPr/>
          <p:nvPr/>
        </p:nvSpPr>
        <p:spPr>
          <a:xfrm>
            <a:off x="776780" y="1571478"/>
            <a:ext cx="1828800" cy="1828800"/>
          </a:xfrm>
          <a:prstGeom prst="arc">
            <a:avLst>
              <a:gd name="adj1" fmla="val 2315081"/>
              <a:gd name="adj2" fmla="val 6864638"/>
            </a:avLst>
          </a:pr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/>
          <p:cNvGrpSpPr/>
          <p:nvPr/>
        </p:nvGrpSpPr>
        <p:grpSpPr>
          <a:xfrm>
            <a:off x="6025510" y="1262995"/>
            <a:ext cx="3095822" cy="2978379"/>
            <a:chOff x="6005130" y="1830471"/>
            <a:chExt cx="3095822" cy="2978379"/>
          </a:xfrm>
        </p:grpSpPr>
        <p:grpSp>
          <p:nvGrpSpPr>
            <p:cNvPr id="52" name="Group 51"/>
            <p:cNvGrpSpPr/>
            <p:nvPr/>
          </p:nvGrpSpPr>
          <p:grpSpPr>
            <a:xfrm>
              <a:off x="6005130" y="1830471"/>
              <a:ext cx="3095822" cy="2978379"/>
              <a:chOff x="508489" y="1824453"/>
              <a:chExt cx="3095822" cy="2978379"/>
            </a:xfrm>
          </p:grpSpPr>
          <p:sp>
            <p:nvSpPr>
              <p:cNvPr id="54" name="Pie 53"/>
              <p:cNvSpPr/>
              <p:nvPr/>
            </p:nvSpPr>
            <p:spPr>
              <a:xfrm>
                <a:off x="1068007" y="2234271"/>
                <a:ext cx="2133600" cy="2127761"/>
              </a:xfrm>
              <a:prstGeom prst="pie">
                <a:avLst>
                  <a:gd name="adj1" fmla="val 4557826"/>
                  <a:gd name="adj2" fmla="val 15388099"/>
                </a:avLst>
              </a:prstGeom>
              <a:solidFill>
                <a:srgbClr val="FF9FA0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1062567" y="2225384"/>
                <a:ext cx="2133600" cy="2127761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TextBox 55"/>
              <p:cNvSpPr txBox="1"/>
              <p:nvPr/>
            </p:nvSpPr>
            <p:spPr>
              <a:xfrm>
                <a:off x="1950664" y="1824453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0</a:t>
                </a: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438400" y="1896301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1</a:t>
                </a: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895600" y="2212568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2</a:t>
                </a:r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3160183" y="2607733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3</a:t>
                </a: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3243315" y="3091636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4</a:t>
                </a: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3139017" y="3553301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5</a:t>
                </a: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2871735" y="3948466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6</a:t>
                </a: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2463591" y="4275596"/>
                <a:ext cx="3609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latin typeface="Consolas" charset="0"/>
                    <a:ea typeface="Consolas" charset="0"/>
                    <a:cs typeface="Consolas" charset="0"/>
                  </a:rPr>
                  <a:t>7</a:t>
                </a: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1893842" y="4341167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-8</a:t>
                </a:r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1358636" y="4275177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-7</a:t>
                </a: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874828" y="3979332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-6</a:t>
                </a: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590611" y="3517667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-5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508489" y="3065748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-4</a:t>
                </a:r>
              </a:p>
            </p:txBody>
          </p:sp>
          <p:sp>
            <p:nvSpPr>
              <p:cNvPr id="69" name="TextBox 68"/>
              <p:cNvSpPr txBox="1"/>
              <p:nvPr/>
            </p:nvSpPr>
            <p:spPr>
              <a:xfrm>
                <a:off x="590610" y="2594337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-3</a:t>
                </a: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860270" y="2176102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-2</a:t>
                </a: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1404362" y="1906699"/>
                <a:ext cx="52450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2400" b="1" dirty="0">
                    <a:solidFill>
                      <a:srgbClr val="FF0000"/>
                    </a:solidFill>
                    <a:latin typeface="Consolas" charset="0"/>
                    <a:ea typeface="Consolas" charset="0"/>
                    <a:cs typeface="Consolas" charset="0"/>
                  </a:rPr>
                  <a:t>-1</a:t>
                </a:r>
              </a:p>
            </p:txBody>
          </p:sp>
        </p:grpSp>
        <p:cxnSp>
          <p:nvCxnSpPr>
            <p:cNvPr id="53" name="Straight Connector 52"/>
            <p:cNvCxnSpPr/>
            <p:nvPr/>
          </p:nvCxnSpPr>
          <p:spPr>
            <a:xfrm>
              <a:off x="7626008" y="3288745"/>
              <a:ext cx="240377" cy="104000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Arc 71"/>
          <p:cNvSpPr/>
          <p:nvPr/>
        </p:nvSpPr>
        <p:spPr>
          <a:xfrm>
            <a:off x="6692625" y="1775046"/>
            <a:ext cx="1920240" cy="1920240"/>
          </a:xfrm>
          <a:prstGeom prst="arc">
            <a:avLst>
              <a:gd name="adj1" fmla="val 14654800"/>
              <a:gd name="adj2" fmla="val 6966882"/>
            </a:avLst>
          </a:pr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2677018" y="952500"/>
            <a:ext cx="30116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what are the two ways to cross the line?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3149919" y="1785671"/>
            <a:ext cx="29627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1. </a:t>
            </a:r>
            <a:r>
              <a:rPr lang="en-US" sz="2200" dirty="0"/>
              <a:t>add two positives, get a negative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148613" y="2518672"/>
            <a:ext cx="28618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2.</a:t>
            </a:r>
            <a:r>
              <a:rPr lang="en-US" sz="2200" dirty="0"/>
              <a:t> add two negatives, get a positive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056746" y="3366989"/>
            <a:ext cx="374334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/>
              <a:t>if we add numbers of </a:t>
            </a:r>
            <a:r>
              <a:rPr lang="en-US" sz="2200" i="1" dirty="0"/>
              <a:t>opposite</a:t>
            </a:r>
            <a:r>
              <a:rPr lang="en-US" sz="2200" dirty="0"/>
              <a:t> signs, it's impossible to cross the line.</a:t>
            </a:r>
          </a:p>
        </p:txBody>
      </p:sp>
      <p:sp>
        <p:nvSpPr>
          <p:cNvPr id="81" name="Arc 80"/>
          <p:cNvSpPr/>
          <p:nvPr/>
        </p:nvSpPr>
        <p:spPr>
          <a:xfrm>
            <a:off x="743315" y="1588229"/>
            <a:ext cx="1920240" cy="1920240"/>
          </a:xfrm>
          <a:prstGeom prst="arc">
            <a:avLst>
              <a:gd name="adj1" fmla="val 13477010"/>
              <a:gd name="adj2" fmla="val 18909191"/>
            </a:avLst>
          </a:prstGeom>
          <a:ln w="38100">
            <a:solidFill>
              <a:schemeClr val="accent3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Arc 81"/>
          <p:cNvSpPr/>
          <p:nvPr/>
        </p:nvSpPr>
        <p:spPr>
          <a:xfrm>
            <a:off x="785985" y="1717460"/>
            <a:ext cx="1828800" cy="1828800"/>
          </a:xfrm>
          <a:prstGeom prst="arc">
            <a:avLst>
              <a:gd name="adj1" fmla="val 13519992"/>
              <a:gd name="adj2" fmla="val 18561541"/>
            </a:avLst>
          </a:prstGeom>
          <a:ln w="38100">
            <a:solidFill>
              <a:schemeClr val="accent3">
                <a:lumMod val="7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TextBox 83"/>
          <p:cNvSpPr txBox="1"/>
          <p:nvPr/>
        </p:nvSpPr>
        <p:spPr>
          <a:xfrm>
            <a:off x="6287761" y="813256"/>
            <a:ext cx="2703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is this possible?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147559" y="4152437"/>
            <a:ext cx="304847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/>
              <a:t>no.</a:t>
            </a:r>
            <a:r>
              <a:rPr lang="en-US" sz="2200" b="1" dirty="0"/>
              <a:t> </a:t>
            </a:r>
            <a:r>
              <a:rPr lang="en-US" sz="2200" dirty="0"/>
              <a:t>the largest positive is 7; the furthest we could get is 6.</a:t>
            </a:r>
            <a:endParaRPr lang="en-US" sz="2200" i="1" dirty="0"/>
          </a:p>
        </p:txBody>
      </p:sp>
      <p:cxnSp>
        <p:nvCxnSpPr>
          <p:cNvPr id="86" name="Straight Connector 85"/>
          <p:cNvCxnSpPr/>
          <p:nvPr/>
        </p:nvCxnSpPr>
        <p:spPr>
          <a:xfrm>
            <a:off x="6028267" y="576706"/>
            <a:ext cx="0" cy="48292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ultiply 7"/>
          <p:cNvSpPr/>
          <p:nvPr/>
        </p:nvSpPr>
        <p:spPr>
          <a:xfrm>
            <a:off x="5892043" y="1152135"/>
            <a:ext cx="3505200" cy="3204374"/>
          </a:xfrm>
          <a:prstGeom prst="mathMultiply">
            <a:avLst>
              <a:gd name="adj1" fmla="val 291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TextBox 86"/>
          <p:cNvSpPr txBox="1"/>
          <p:nvPr/>
        </p:nvSpPr>
        <p:spPr>
          <a:xfrm>
            <a:off x="12851" y="4454949"/>
            <a:ext cx="59969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FF0000"/>
                </a:solidFill>
              </a:rPr>
              <a:t>in signed addition, overflow occurs if we add two numbers of the </a:t>
            </a:r>
            <a:r>
              <a:rPr lang="en-US" sz="2200" b="1" dirty="0">
                <a:solidFill>
                  <a:srgbClr val="FF0000"/>
                </a:solidFill>
              </a:rPr>
              <a:t>same sign </a:t>
            </a:r>
            <a:r>
              <a:rPr lang="en-US" sz="2200" dirty="0">
                <a:solidFill>
                  <a:srgbClr val="FF0000"/>
                </a:solidFill>
              </a:rPr>
              <a:t>and get the </a:t>
            </a:r>
            <a:r>
              <a:rPr lang="en-US" sz="2200" b="1" dirty="0">
                <a:solidFill>
                  <a:srgbClr val="FF0000"/>
                </a:solidFill>
              </a:rPr>
              <a:t>opposite sign.</a:t>
            </a:r>
          </a:p>
        </p:txBody>
      </p:sp>
    </p:spTree>
    <p:extLst>
      <p:ext uri="{BB962C8B-B14F-4D97-AF65-F5344CB8AC3E}">
        <p14:creationId xmlns:p14="http://schemas.microsoft.com/office/powerpoint/2010/main" val="8092456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72" grpId="0" animBg="1"/>
      <p:bldP spid="75" grpId="0"/>
      <p:bldP spid="76" grpId="0"/>
      <p:bldP spid="77" grpId="0"/>
      <p:bldP spid="78" grpId="0"/>
      <p:bldP spid="81" grpId="0" animBg="1"/>
      <p:bldP spid="82" grpId="0" animBg="1"/>
      <p:bldP spid="84" grpId="0"/>
      <p:bldP spid="85" grpId="0"/>
      <p:bldP spid="8" grpId="0" animBg="1"/>
      <p:bldP spid="8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Binary addition, in logic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92018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overflow: signed subtraction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914399"/>
          </a:xfrm>
        </p:spPr>
        <p:txBody>
          <a:bodyPr/>
          <a:lstStyle/>
          <a:p>
            <a:r>
              <a:rPr lang="en-US" dirty="0"/>
              <a:t>signed subtraction is really signed </a:t>
            </a:r>
            <a:r>
              <a:rPr lang="en-US" i="1" dirty="0"/>
              <a:t>addition</a:t>
            </a:r>
            <a:r>
              <a:rPr lang="en-US" dirty="0"/>
              <a:t>, so the same rule applies.</a:t>
            </a:r>
          </a:p>
          <a:p>
            <a:pPr lvl="1"/>
            <a:r>
              <a:rPr lang="en-US" dirty="0"/>
              <a:t>you apply the rule </a:t>
            </a:r>
            <a:r>
              <a:rPr lang="en-US" b="1" i="1" dirty="0">
                <a:solidFill>
                  <a:srgbClr val="FF0000"/>
                </a:solidFill>
              </a:rPr>
              <a:t>after</a:t>
            </a:r>
            <a:r>
              <a:rPr lang="en-US" b="1" dirty="0">
                <a:solidFill>
                  <a:srgbClr val="FF0000"/>
                </a:solidFill>
              </a:rPr>
              <a:t> doing the negation, though.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1117600" y="2184827"/>
            <a:ext cx="2552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111</a:t>
            </a:r>
          </a:p>
          <a:p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</a:t>
            </a:r>
            <a:r>
              <a:rPr lang="en-US" sz="3600" b="1" u="sng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100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384300" y="3282305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011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2527300" y="2184827"/>
            <a:ext cx="106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7</a:t>
            </a:r>
          </a:p>
          <a:p>
            <a:pPr algn="r"/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+-4</a:t>
            </a:r>
          </a:p>
          <a:p>
            <a:pPr algn="r"/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3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62000" y="1584027"/>
            <a:ext cx="332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7-4 = 7+(-4)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888999" y="3883104"/>
            <a:ext cx="30099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addends have </a:t>
            </a:r>
            <a:r>
              <a:rPr lang="en-US" sz="2200" b="1" dirty="0"/>
              <a:t>opposite signs</a:t>
            </a:r>
            <a:r>
              <a:rPr lang="en-US" sz="2200" dirty="0"/>
              <a:t>, so no overflow possible.</a:t>
            </a:r>
            <a:endParaRPr lang="en-US" sz="22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64D237F-9979-1F46-8A54-D4D21CEC2F7D}"/>
              </a:ext>
            </a:extLst>
          </p:cNvPr>
          <p:cNvSpPr txBox="1"/>
          <p:nvPr/>
        </p:nvSpPr>
        <p:spPr>
          <a:xfrm>
            <a:off x="5078822" y="2184827"/>
            <a:ext cx="2552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111</a:t>
            </a:r>
          </a:p>
          <a:p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</a:t>
            </a:r>
            <a:r>
              <a:rPr lang="en-US" sz="3600" b="1" u="sng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100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1F7A543-7BF0-234F-A4AC-FD19A8AC2800}"/>
              </a:ext>
            </a:extLst>
          </p:cNvPr>
          <p:cNvSpPr txBox="1"/>
          <p:nvPr/>
        </p:nvSpPr>
        <p:spPr>
          <a:xfrm>
            <a:off x="5345522" y="3282305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011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41265C9-B959-0741-949D-305F6BC33980}"/>
              </a:ext>
            </a:extLst>
          </p:cNvPr>
          <p:cNvSpPr txBox="1"/>
          <p:nvPr/>
        </p:nvSpPr>
        <p:spPr>
          <a:xfrm>
            <a:off x="6488522" y="2184827"/>
            <a:ext cx="1066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7</a:t>
            </a:r>
          </a:p>
          <a:p>
            <a:pPr algn="r"/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+4</a:t>
            </a:r>
          </a:p>
          <a:p>
            <a:pPr algn="r"/>
            <a:r>
              <a:rPr lang="en-US" sz="36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-5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A6E84F-97C4-7D41-98DC-C8923E1AAED8}"/>
              </a:ext>
            </a:extLst>
          </p:cNvPr>
          <p:cNvSpPr txBox="1"/>
          <p:nvPr/>
        </p:nvSpPr>
        <p:spPr>
          <a:xfrm>
            <a:off x="4723222" y="1584027"/>
            <a:ext cx="332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7-(-4) = 7+4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B252E0F-5457-3B4F-83F0-6540E5C86856}"/>
              </a:ext>
            </a:extLst>
          </p:cNvPr>
          <p:cNvSpPr txBox="1"/>
          <p:nvPr/>
        </p:nvSpPr>
        <p:spPr>
          <a:xfrm>
            <a:off x="4850221" y="3883104"/>
            <a:ext cx="30099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addends have </a:t>
            </a:r>
            <a:r>
              <a:rPr lang="en-US" sz="2200" b="1" dirty="0"/>
              <a:t>same signs</a:t>
            </a:r>
            <a:r>
              <a:rPr lang="en-US" sz="2200" dirty="0"/>
              <a:t>, </a:t>
            </a:r>
            <a:r>
              <a:rPr lang="en-US" sz="2200" i="1" dirty="0"/>
              <a:t>and</a:t>
            </a:r>
            <a:r>
              <a:rPr lang="en-US" sz="2200" dirty="0"/>
              <a:t> sum's sign </a:t>
            </a:r>
            <a:r>
              <a:rPr lang="en-US" sz="2200" b="1" dirty="0"/>
              <a:t>differs: </a:t>
            </a:r>
            <a:r>
              <a:rPr lang="en-US" sz="2200" b="1" dirty="0">
                <a:solidFill>
                  <a:srgbClr val="FF0000"/>
                </a:solidFill>
              </a:rPr>
              <a:t>overflow!</a:t>
            </a:r>
          </a:p>
        </p:txBody>
      </p:sp>
    </p:spTree>
    <p:extLst>
      <p:ext uri="{BB962C8B-B14F-4D97-AF65-F5344CB8AC3E}">
        <p14:creationId xmlns:p14="http://schemas.microsoft.com/office/powerpoint/2010/main" val="1419080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4" grpId="0"/>
      <p:bldP spid="79" grpId="0"/>
      <p:bldP spid="80" grpId="0"/>
      <p:bldP spid="83" grpId="0"/>
      <p:bldP spid="18" grpId="0"/>
      <p:bldP spid="19" grpId="0"/>
      <p:bldP spid="20" grpId="0"/>
      <p:bldP spid="21" grpId="0"/>
      <p:bldP spid="2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D06D55D-537E-D54C-BF51-A8D27C7A0ADF}"/>
              </a:ext>
            </a:extLst>
          </p:cNvPr>
          <p:cNvSpPr/>
          <p:nvPr/>
        </p:nvSpPr>
        <p:spPr>
          <a:xfrm>
            <a:off x="943455" y="2232254"/>
            <a:ext cx="1071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latin typeface="Consolas" charset="0"/>
                <a:ea typeface="Consolas" charset="0"/>
                <a:cs typeface="Consolas" charset="0"/>
              </a:rPr>
              <a:t>1 1 1 0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overflow: unsigned subtraction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996511"/>
          </a:xfrm>
        </p:spPr>
        <p:txBody>
          <a:bodyPr>
            <a:normAutofit/>
          </a:bodyPr>
          <a:lstStyle/>
          <a:p>
            <a:r>
              <a:rPr lang="en-US" dirty="0"/>
              <a:t>remember: the </a:t>
            </a:r>
            <a:r>
              <a:rPr lang="en-US" b="1" dirty="0"/>
              <a:t>two’s complement of a number behaves like its negative… </a:t>
            </a:r>
            <a:r>
              <a:rPr lang="en-US" dirty="0"/>
              <a:t>and amazingly, this also works for unsigned numbers!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83" name="TextBox 82"/>
          <p:cNvSpPr txBox="1"/>
          <p:nvPr/>
        </p:nvSpPr>
        <p:spPr>
          <a:xfrm>
            <a:off x="76201" y="4203237"/>
            <a:ext cx="48005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because of the number circle, there are </a:t>
            </a:r>
            <a:r>
              <a:rPr lang="en-US" sz="2200" b="1" dirty="0"/>
              <a:t>two ways </a:t>
            </a:r>
            <a:r>
              <a:rPr lang="en-US" sz="2200" dirty="0"/>
              <a:t>to get to 9 from 14.</a:t>
            </a:r>
            <a:endParaRPr lang="en-US" sz="22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877467" y="2435187"/>
            <a:ext cx="154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1110</a:t>
            </a:r>
          </a:p>
          <a:p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+1011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1144167" y="3520078"/>
            <a:ext cx="167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1001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38738" y="1257025"/>
            <a:ext cx="64192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14-5 = 14+(~5+1) = 14+11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1C7682B-BA34-3849-AD93-B49EA169F9B6}"/>
              </a:ext>
            </a:extLst>
          </p:cNvPr>
          <p:cNvSpPr/>
          <p:nvPr/>
        </p:nvSpPr>
        <p:spPr>
          <a:xfrm>
            <a:off x="905223" y="2253006"/>
            <a:ext cx="343424" cy="33191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109FFE-EA49-9141-8114-EDB31859C9C6}"/>
              </a:ext>
            </a:extLst>
          </p:cNvPr>
          <p:cNvSpPr txBox="1"/>
          <p:nvPr/>
        </p:nvSpPr>
        <p:spPr>
          <a:xfrm>
            <a:off x="2648534" y="2441083"/>
            <a:ext cx="1295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14</a:t>
            </a:r>
          </a:p>
          <a:p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+11</a:t>
            </a:r>
            <a:endParaRPr lang="en-US" sz="3600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  9</a:t>
            </a:r>
            <a:endParaRPr lang="en-US" sz="36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780C212-0F19-5142-B1E0-0CFEC7626388}"/>
              </a:ext>
            </a:extLst>
          </p:cNvPr>
          <p:cNvSpPr txBox="1"/>
          <p:nvPr/>
        </p:nvSpPr>
        <p:spPr>
          <a:xfrm>
            <a:off x="4876800" y="2166568"/>
            <a:ext cx="3962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but wait – </a:t>
            </a:r>
            <a:r>
              <a:rPr lang="en-US" sz="2200" b="1" dirty="0"/>
              <a:t>the MSB's carry out is 1. isn't that overflow?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6619DB3-CCF1-9046-90FB-547BD140FE39}"/>
              </a:ext>
            </a:extLst>
          </p:cNvPr>
          <p:cNvSpPr txBox="1"/>
          <p:nvPr/>
        </p:nvSpPr>
        <p:spPr>
          <a:xfrm>
            <a:off x="4876800" y="3197304"/>
            <a:ext cx="3962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>
                <a:solidFill>
                  <a:srgbClr val="FF0000"/>
                </a:solidFill>
              </a:rPr>
              <a:t>for unsigned </a:t>
            </a:r>
            <a:r>
              <a:rPr lang="en-US" sz="2200" i="1" dirty="0">
                <a:solidFill>
                  <a:srgbClr val="FF0000"/>
                </a:solidFill>
              </a:rPr>
              <a:t>subtraction</a:t>
            </a:r>
            <a:r>
              <a:rPr lang="en-US" sz="2200" dirty="0">
                <a:solidFill>
                  <a:srgbClr val="FF0000"/>
                </a:solidFill>
              </a:rPr>
              <a:t>, </a:t>
            </a:r>
            <a:r>
              <a:rPr lang="en-US" sz="2200" b="1" dirty="0">
                <a:solidFill>
                  <a:srgbClr val="FF0000"/>
                </a:solidFill>
              </a:rPr>
              <a:t>overflow occurs when the MSB's carry out is </a:t>
            </a:r>
            <a:r>
              <a:rPr lang="en-US" sz="2200" b="1" i="1" dirty="0">
                <a:solidFill>
                  <a:srgbClr val="FF0000"/>
                </a:solidFill>
              </a:rPr>
              <a:t>0, </a:t>
            </a:r>
            <a:r>
              <a:rPr lang="en-US" sz="2200" b="1" dirty="0">
                <a:solidFill>
                  <a:srgbClr val="FF0000"/>
                </a:solidFill>
              </a:rPr>
              <a:t>not 1.</a:t>
            </a:r>
          </a:p>
        </p:txBody>
      </p:sp>
    </p:spTree>
    <p:extLst>
      <p:ext uri="{BB962C8B-B14F-4D97-AF65-F5344CB8AC3E}">
        <p14:creationId xmlns:p14="http://schemas.microsoft.com/office/powerpoint/2010/main" val="16169666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3" grpId="0"/>
      <p:bldP spid="89" grpId="0"/>
      <p:bldP spid="90" grpId="0"/>
      <p:bldP spid="92" grpId="0"/>
      <p:bldP spid="16" grpId="0" animBg="1"/>
      <p:bldP spid="18" grpId="0"/>
      <p:bldP spid="21" grpId="0"/>
      <p:bldP spid="2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993A6-C358-7E4D-A9CC-E18F6761B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“Summing” it all up </a:t>
            </a:r>
            <a:r>
              <a:rPr lang="en-US" sz="1100" dirty="0"/>
              <a:t>(ha ha ha ha ha oh god I’m sorry)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DFED9-EAB4-4946-A4E0-414702F8EB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2"/>
            <a:ext cx="8991600" cy="495300"/>
          </a:xfrm>
        </p:spPr>
        <p:txBody>
          <a:bodyPr>
            <a:normAutofit/>
          </a:bodyPr>
          <a:lstStyle/>
          <a:p>
            <a:r>
              <a:rPr lang="en-US" dirty="0"/>
              <a:t>for </a:t>
            </a:r>
            <a:r>
              <a:rPr lang="en-US" b="1" dirty="0"/>
              <a:t>all four operations, </a:t>
            </a:r>
            <a:r>
              <a:rPr lang="en-US" b="1" dirty="0">
                <a:solidFill>
                  <a:srgbClr val="FF0000"/>
                </a:solidFill>
              </a:rPr>
              <a:t>an overflow occurred </a:t>
            </a:r>
            <a:r>
              <a:rPr lang="en-US" b="1" dirty="0"/>
              <a:t>if…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9DFB57-7532-9C4E-BFCB-EA2543A71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12F039-5CC3-6448-AC3E-B32089628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32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9CC8FF4-CF1F-FB44-AD98-F9BB3A54B46A}"/>
              </a:ext>
            </a:extLst>
          </p:cNvPr>
          <p:cNvGraphicFramePr>
            <a:graphicFrameLocks noGrp="1"/>
          </p:cNvGraphicFramePr>
          <p:nvPr/>
        </p:nvGraphicFramePr>
        <p:xfrm>
          <a:off x="483527" y="1074420"/>
          <a:ext cx="8203273" cy="2834640"/>
        </p:xfrm>
        <a:graphic>
          <a:graphicData uri="http://schemas.openxmlformats.org/drawingml/2006/table">
            <a:tbl>
              <a:tblPr firstRow="1" firstCol="1">
                <a:tableStyleId>{00A15C55-8517-42AA-B614-E9B94910E393}</a:tableStyleId>
              </a:tblPr>
              <a:tblGrid>
                <a:gridCol w="1619593">
                  <a:extLst>
                    <a:ext uri="{9D8B030D-6E8A-4147-A177-3AD203B41FA5}">
                      <a16:colId xmlns:a16="http://schemas.microsoft.com/office/drawing/2014/main" val="3129694045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1398450366"/>
                    </a:ext>
                  </a:extLst>
                </a:gridCol>
                <a:gridCol w="3291840">
                  <a:extLst>
                    <a:ext uri="{9D8B030D-6E8A-4147-A177-3AD203B41FA5}">
                      <a16:colId xmlns:a16="http://schemas.microsoft.com/office/drawing/2014/main" val="962149144"/>
                    </a:ext>
                  </a:extLst>
                </a:gridCol>
              </a:tblGrid>
              <a:tr h="419098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Addition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Subtraction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5660762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Unsigned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603422"/>
                  </a:ext>
                </a:extLst>
              </a:tr>
              <a:tr h="1463040"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Signed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950996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5422018-DB58-BC40-9DF0-92BA99827455}"/>
              </a:ext>
            </a:extLst>
          </p:cNvPr>
          <p:cNvSpPr txBox="1"/>
          <p:nvPr/>
        </p:nvSpPr>
        <p:spPr>
          <a:xfrm>
            <a:off x="2326866" y="1714500"/>
            <a:ext cx="2869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MSB’s carry-out is </a:t>
            </a:r>
            <a:r>
              <a:rPr lang="en-US" sz="2400" b="1" dirty="0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4A41DF-7B65-EF44-A96B-0FE627005D7C}"/>
              </a:ext>
            </a:extLst>
          </p:cNvPr>
          <p:cNvSpPr txBox="1"/>
          <p:nvPr/>
        </p:nvSpPr>
        <p:spPr>
          <a:xfrm>
            <a:off x="5628147" y="1714500"/>
            <a:ext cx="2869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MSB’s carry-out is </a:t>
            </a:r>
            <a:r>
              <a:rPr lang="en-US" sz="2400" b="1" dirty="0"/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6B8F9D-9B34-DE40-94E8-F9D7B87E6A43}"/>
              </a:ext>
            </a:extLst>
          </p:cNvPr>
          <p:cNvSpPr txBox="1"/>
          <p:nvPr/>
        </p:nvSpPr>
        <p:spPr>
          <a:xfrm>
            <a:off x="2174581" y="2571572"/>
            <a:ext cx="310250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same</a:t>
            </a:r>
            <a:r>
              <a:rPr lang="en-US" sz="2400" dirty="0"/>
              <a:t> sign inputs, </a:t>
            </a:r>
            <a:r>
              <a:rPr lang="en-US" sz="2400" b="1" dirty="0"/>
              <a:t>opposite</a:t>
            </a:r>
            <a:r>
              <a:rPr lang="en-US" sz="2400" dirty="0"/>
              <a:t> sign output </a:t>
            </a:r>
            <a:r>
              <a:rPr lang="en-US" sz="1800" dirty="0"/>
              <a:t>(e.g. </a:t>
            </a:r>
            <a:r>
              <a:rPr lang="en-US" sz="1800" dirty="0" err="1"/>
              <a:t>pos</a:t>
            </a:r>
            <a:r>
              <a:rPr lang="en-US" sz="1800" dirty="0"/>
              <a:t> + </a:t>
            </a:r>
            <a:r>
              <a:rPr lang="en-US" sz="1800" dirty="0" err="1"/>
              <a:t>pos</a:t>
            </a:r>
            <a:r>
              <a:rPr lang="en-US" sz="1800" dirty="0"/>
              <a:t> = neg)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BA6A53E-9A0A-194C-9634-9578A3AFE15A}"/>
              </a:ext>
            </a:extLst>
          </p:cNvPr>
          <p:cNvSpPr txBox="1"/>
          <p:nvPr/>
        </p:nvSpPr>
        <p:spPr>
          <a:xfrm>
            <a:off x="5511519" y="2571571"/>
            <a:ext cx="31025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same as addition, but check </a:t>
            </a:r>
            <a:r>
              <a:rPr lang="en-US" sz="2400" b="1" dirty="0"/>
              <a:t>after </a:t>
            </a:r>
            <a:r>
              <a:rPr lang="en-US" sz="2400" dirty="0"/>
              <a:t>negating second input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884575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439C-3E7E-5343-7F91-CAF95EA2D1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Detecting overflow in hardware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79929-831B-91A9-4524-3F17F77E4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13D09-30C9-2ED1-A8CF-FCE6FB172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59746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6381707" y="633289"/>
            <a:ext cx="2495470" cy="873179"/>
            <a:chOff x="6381707" y="633289"/>
            <a:chExt cx="2495470" cy="873179"/>
          </a:xfrm>
        </p:grpSpPr>
        <p:sp>
          <p:nvSpPr>
            <p:cNvPr id="33" name="TextBox 32"/>
            <p:cNvSpPr txBox="1"/>
            <p:nvPr/>
          </p:nvSpPr>
          <p:spPr>
            <a:xfrm>
              <a:off x="6381707" y="633289"/>
              <a:ext cx="249547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FF0000"/>
                  </a:solidFill>
                </a:rPr>
                <a:t>MSB carry-out</a:t>
              </a:r>
              <a:endParaRPr lang="en-US" sz="2400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 flipV="1">
              <a:off x="7634205" y="1088013"/>
              <a:ext cx="0" cy="418455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unsigned overflow in hardware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5778803" cy="4801659"/>
          </a:xfrm>
        </p:spPr>
        <p:txBody>
          <a:bodyPr/>
          <a:lstStyle/>
          <a:p>
            <a:r>
              <a:rPr lang="en-US" dirty="0"/>
              <a:t>how did we detect </a:t>
            </a:r>
            <a:r>
              <a:rPr lang="en-US" b="1" dirty="0"/>
              <a:t>unsigned</a:t>
            </a:r>
            <a:r>
              <a:rPr lang="en-US" dirty="0"/>
              <a:t> overflow?</a:t>
            </a:r>
          </a:p>
          <a:p>
            <a:pPr lvl="1"/>
            <a:r>
              <a:rPr lang="en-US" dirty="0"/>
              <a:t>we can </a:t>
            </a:r>
            <a:r>
              <a:rPr lang="en-US" b="1" dirty="0"/>
              <a:t>look at the MSB's carry-out.</a:t>
            </a:r>
          </a:p>
          <a:p>
            <a:r>
              <a:rPr lang="en-US" dirty="0"/>
              <a:t>when adding, if it's 1, it's an overflow.</a:t>
            </a:r>
          </a:p>
          <a:p>
            <a:r>
              <a:rPr lang="en-US" dirty="0"/>
              <a:t>when subtracting, if it's </a:t>
            </a:r>
            <a:r>
              <a:rPr lang="en-US" i="1" dirty="0"/>
              <a:t>0,</a:t>
            </a:r>
            <a:r>
              <a:rPr lang="en-US" dirty="0"/>
              <a:t> it's an overflow.</a:t>
            </a:r>
          </a:p>
          <a:p>
            <a:pPr lvl="1"/>
            <a:r>
              <a:rPr lang="en-US" dirty="0"/>
              <a:t>which interpretation is it? well, we'd have to </a:t>
            </a:r>
            <a:r>
              <a:rPr lang="en-US" b="1" dirty="0"/>
              <a:t>make a decision…</a:t>
            </a:r>
          </a:p>
          <a:p>
            <a:pPr lvl="1"/>
            <a:r>
              <a:rPr lang="en-US" dirty="0"/>
              <a:t>which we'll learn about shortly!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34</a:t>
            </a:fld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248400" y="3750967"/>
            <a:ext cx="3191272" cy="1340847"/>
            <a:chOff x="5664156" y="3414426"/>
            <a:chExt cx="3191272" cy="1340847"/>
          </a:xfrm>
        </p:grpSpPr>
        <p:sp>
          <p:nvSpPr>
            <p:cNvPr id="7" name="Rectangle 6"/>
            <p:cNvSpPr/>
            <p:nvPr/>
          </p:nvSpPr>
          <p:spPr>
            <a:xfrm>
              <a:off x="6624148" y="3832881"/>
              <a:ext cx="896689" cy="8966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</a:rPr>
                <a:t>+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Arrow Connector 7"/>
            <p:cNvCxnSpPr/>
            <p:nvPr/>
          </p:nvCxnSpPr>
          <p:spPr>
            <a:xfrm>
              <a:off x="6175804" y="4041692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175804" y="4519926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7520837" y="4281225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V="1">
              <a:off x="7072492" y="3414426"/>
              <a:ext cx="0" cy="41845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5664156" y="4293608"/>
              <a:ext cx="60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B</a:t>
              </a:r>
              <a:r>
                <a:rPr lang="en-US" sz="2400" b="1" baseline="-25000" dirty="0"/>
                <a:t>0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664156" y="3812313"/>
              <a:ext cx="605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A</a:t>
              </a:r>
              <a:r>
                <a:rPr lang="en-US" sz="2400" b="1" baseline="-25000" dirty="0"/>
                <a:t>0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971341" y="4061998"/>
              <a:ext cx="884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S</a:t>
              </a:r>
              <a:r>
                <a:rPr lang="en-US" sz="2400" b="1" baseline="-25000" dirty="0"/>
                <a:t>0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248400" y="2419490"/>
            <a:ext cx="3191272" cy="1340847"/>
            <a:chOff x="5664156" y="3414426"/>
            <a:chExt cx="3191272" cy="1340847"/>
          </a:xfrm>
        </p:grpSpPr>
        <p:sp>
          <p:nvSpPr>
            <p:cNvPr id="16" name="Rectangle 15"/>
            <p:cNvSpPr/>
            <p:nvPr/>
          </p:nvSpPr>
          <p:spPr>
            <a:xfrm>
              <a:off x="6624148" y="3832881"/>
              <a:ext cx="896689" cy="8966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</a:rPr>
                <a:t>+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>
              <a:off x="6175804" y="4041692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6175804" y="4519926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>
              <a:off x="7520837" y="4281225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V="1">
              <a:off x="7072492" y="3414426"/>
              <a:ext cx="0" cy="418455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664156" y="4293608"/>
              <a:ext cx="60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B</a:t>
              </a:r>
              <a:r>
                <a:rPr lang="en-US" sz="2400" b="1" baseline="-25000" dirty="0"/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664156" y="3812313"/>
              <a:ext cx="605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A</a:t>
              </a:r>
              <a:r>
                <a:rPr lang="en-US" sz="2400" b="1" baseline="-25000" dirty="0"/>
                <a:t>1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7971341" y="4061998"/>
              <a:ext cx="884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S</a:t>
              </a:r>
              <a:r>
                <a:rPr lang="en-US" sz="2400" b="1" baseline="-25000" dirty="0"/>
                <a:t>1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248400" y="1485900"/>
            <a:ext cx="3191272" cy="942960"/>
            <a:chOff x="5664156" y="3812313"/>
            <a:chExt cx="3191272" cy="942960"/>
          </a:xfrm>
        </p:grpSpPr>
        <p:sp>
          <p:nvSpPr>
            <p:cNvPr id="25" name="Rectangle 24"/>
            <p:cNvSpPr/>
            <p:nvPr/>
          </p:nvSpPr>
          <p:spPr>
            <a:xfrm>
              <a:off x="6624148" y="3832881"/>
              <a:ext cx="896689" cy="8966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</a:rPr>
                <a:t>+</a:t>
              </a:r>
              <a:endParaRPr lang="en-US" sz="12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6175804" y="4041692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6175804" y="4519926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7520837" y="4281225"/>
              <a:ext cx="448344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5664156" y="4293608"/>
              <a:ext cx="6074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B</a:t>
              </a:r>
              <a:r>
                <a:rPr lang="en-US" sz="2400" b="1" baseline="-25000" dirty="0"/>
                <a:t>2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664156" y="3812313"/>
              <a:ext cx="6052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A</a:t>
              </a:r>
              <a:r>
                <a:rPr lang="en-US" sz="2400" b="1" baseline="-25000" dirty="0"/>
                <a:t>2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971341" y="4061998"/>
              <a:ext cx="88408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S</a:t>
              </a:r>
              <a:r>
                <a:rPr lang="en-US" sz="2400" b="1" baseline="-250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552029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5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Detecting signed overflow in hardware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6049958" cy="1219199"/>
          </a:xfrm>
        </p:spPr>
        <p:txBody>
          <a:bodyPr>
            <a:normAutofit/>
          </a:bodyPr>
          <a:lstStyle/>
          <a:p>
            <a:r>
              <a:rPr lang="en-US" dirty="0"/>
              <a:t>how did we detect </a:t>
            </a:r>
            <a:r>
              <a:rPr lang="en-US" b="1" dirty="0"/>
              <a:t>signed </a:t>
            </a:r>
            <a:r>
              <a:rPr lang="en-US" dirty="0"/>
              <a:t>overflow?</a:t>
            </a:r>
          </a:p>
          <a:p>
            <a:pPr lvl="1"/>
            <a:r>
              <a:rPr lang="en-US" b="1" dirty="0"/>
              <a:t>same </a:t>
            </a:r>
            <a:r>
              <a:rPr lang="en-US" dirty="0"/>
              <a:t>input signs; </a:t>
            </a:r>
            <a:r>
              <a:rPr lang="en-US" b="1" dirty="0"/>
              <a:t>different </a:t>
            </a:r>
            <a:r>
              <a:rPr lang="en-US" dirty="0"/>
              <a:t>output sign.</a:t>
            </a:r>
          </a:p>
          <a:p>
            <a:r>
              <a:rPr lang="en-US" dirty="0"/>
              <a:t>that feels truth-table-y.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35</a:t>
            </a:fld>
            <a:endParaRPr lang="en-US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842789"/>
              </p:ext>
            </p:extLst>
          </p:nvPr>
        </p:nvGraphicFramePr>
        <p:xfrm>
          <a:off x="6781800" y="567290"/>
          <a:ext cx="2115366" cy="4704588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528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807">
                  <a:extLst>
                    <a:ext uri="{9D8B030D-6E8A-4147-A177-3AD203B41FA5}">
                      <a16:colId xmlns:a16="http://schemas.microsoft.com/office/drawing/2014/main" val="3432692331"/>
                    </a:ext>
                  </a:extLst>
                </a:gridCol>
                <a:gridCol w="528807">
                  <a:extLst>
                    <a:ext uri="{9D8B030D-6E8A-4147-A177-3AD203B41FA5}">
                      <a16:colId xmlns:a16="http://schemas.microsoft.com/office/drawing/2014/main" val="1632488727"/>
                    </a:ext>
                  </a:extLst>
                </a:gridCol>
                <a:gridCol w="528945">
                  <a:extLst>
                    <a:ext uri="{9D8B030D-6E8A-4147-A177-3AD203B41FA5}">
                      <a16:colId xmlns:a16="http://schemas.microsoft.com/office/drawing/2014/main" val="2542969739"/>
                    </a:ext>
                  </a:extLst>
                </a:gridCol>
              </a:tblGrid>
              <a:tr h="49106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66539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857541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169190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437635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386740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7362562" y="550357"/>
            <a:ext cx="540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</a:t>
            </a:r>
            <a:r>
              <a:rPr lang="en-US" sz="2800" b="1" baseline="-25000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878766" y="549479"/>
            <a:ext cx="5325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</a:t>
            </a:r>
            <a:r>
              <a:rPr lang="en-US" sz="2800" b="1" baseline="-25000" dirty="0">
                <a:solidFill>
                  <a:schemeClr val="bg1"/>
                </a:solidFill>
              </a:rPr>
              <a:t>o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8377309" y="545245"/>
            <a:ext cx="457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O</a:t>
            </a:r>
            <a:endParaRPr lang="en-US" sz="2800" b="1" baseline="-25000" dirty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362562" y="1093547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362562" y="164472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362562" y="214677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362562" y="267387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909224" y="1093547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909224" y="164472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909224" y="214677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909224" y="267387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sz="2800" b="1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442831" y="109307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442831" y="164424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442831" y="214630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442831" y="2673393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362562" y="319744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362562" y="374862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362562" y="425067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62562" y="476559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909224" y="319744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909224" y="374862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909224" y="425067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909224" y="476559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sz="2800" b="1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807886" y="542208"/>
            <a:ext cx="5549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</a:t>
            </a:r>
            <a:r>
              <a:rPr lang="en-US" sz="2800" b="1" baseline="-25000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854918" y="109166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854918" y="164283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6854918" y="214489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6854918" y="2671983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6854918" y="3195555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854918" y="374673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854918" y="4248787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54918" y="476370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8441424" y="3221695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441424" y="374878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8441424" y="426165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450381" y="475247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002013" y="1866900"/>
            <a:ext cx="5329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when the input signs </a:t>
            </a:r>
            <a:r>
              <a:rPr lang="en-US" sz="2200" b="1" dirty="0"/>
              <a:t>differ</a:t>
            </a:r>
            <a:r>
              <a:rPr lang="en-US" sz="2200" dirty="0"/>
              <a:t>, we </a:t>
            </a:r>
            <a:r>
              <a:rPr lang="en-US" sz="2200" b="1" dirty="0"/>
              <a:t>can't </a:t>
            </a:r>
            <a:r>
              <a:rPr lang="en-US" sz="2200" dirty="0"/>
              <a:t>have an overflow, so those rows are all 0.</a:t>
            </a:r>
            <a:endParaRPr lang="en-US" sz="2200" i="1" dirty="0"/>
          </a:p>
        </p:txBody>
      </p:sp>
      <p:sp>
        <p:nvSpPr>
          <p:cNvPr id="82" name="TextBox 81"/>
          <p:cNvSpPr txBox="1"/>
          <p:nvPr/>
        </p:nvSpPr>
        <p:spPr>
          <a:xfrm>
            <a:off x="512606" y="2990112"/>
            <a:ext cx="532954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when the input signs </a:t>
            </a:r>
            <a:r>
              <a:rPr lang="en-US" sz="2200" b="1" dirty="0"/>
              <a:t>match</a:t>
            </a:r>
            <a:r>
              <a:rPr lang="en-US" sz="2200" dirty="0"/>
              <a:t>, overflow happens when the output sign </a:t>
            </a:r>
            <a:r>
              <a:rPr lang="en-US" sz="2200" b="1" dirty="0"/>
              <a:t>differs.</a:t>
            </a:r>
            <a:endParaRPr lang="en-US" sz="2200" i="1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CCA24C8E-E073-2E48-968E-9BF93B880754}"/>
              </a:ext>
            </a:extLst>
          </p:cNvPr>
          <p:cNvSpPr txBox="1"/>
          <p:nvPr/>
        </p:nvSpPr>
        <p:spPr>
          <a:xfrm>
            <a:off x="1219201" y="4154597"/>
            <a:ext cx="41447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and on the lab, you’ll turn this truth table into a circuit!</a:t>
            </a:r>
            <a:endParaRPr lang="en-US" sz="2200" i="1" dirty="0"/>
          </a:p>
        </p:txBody>
      </p:sp>
    </p:spTree>
    <p:extLst>
      <p:ext uri="{BB962C8B-B14F-4D97-AF65-F5344CB8AC3E}">
        <p14:creationId xmlns:p14="http://schemas.microsoft.com/office/powerpoint/2010/main" val="2710349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7" grpId="0"/>
      <p:bldP spid="79" grpId="0"/>
      <p:bldP spid="81" grpId="0"/>
      <p:bldP spid="82" grpId="0"/>
      <p:bldP spid="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E3476DE-E404-4A42-80E6-04687683F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problems with circuits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3B61AB-5822-4A43-A698-9153BC1625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here's a surprising fact:</a:t>
            </a: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all computation can be built from just the basic Boolean logic operations (AND, OR, and NOT).</a:t>
            </a:r>
          </a:p>
          <a:p>
            <a:pPr lvl="1"/>
            <a:r>
              <a:rPr lang="en-US" dirty="0"/>
              <a:t>and since binary only has two values, anything expressed in binary can be computed using these logical operations.</a:t>
            </a:r>
          </a:p>
          <a:p>
            <a:r>
              <a:rPr lang="en-US" b="1" dirty="0"/>
              <a:t>our goal</a:t>
            </a:r>
            <a:r>
              <a:rPr lang="en-US" dirty="0"/>
              <a:t> is to build an entire CPU.</a:t>
            </a:r>
          </a:p>
          <a:p>
            <a:pPr lvl="1"/>
            <a:r>
              <a:rPr lang="en-US" dirty="0"/>
              <a:t>we'll hold off on the "reading instructions" and "taking steps" and "remembering stuff" until later.</a:t>
            </a:r>
          </a:p>
          <a:p>
            <a:pPr lvl="1"/>
            <a:r>
              <a:rPr lang="en-US" dirty="0"/>
              <a:t>but we actually know enough already to start building the </a:t>
            </a:r>
            <a:r>
              <a:rPr lang="en-US" b="1" dirty="0"/>
              <a:t>ALU: </a:t>
            </a:r>
            <a:r>
              <a:rPr lang="en-US" dirty="0"/>
              <a:t>the part of the CPU that, well, </a:t>
            </a:r>
            <a:r>
              <a:rPr lang="en-US" i="1" dirty="0"/>
              <a:t>computes.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430B4E-F8C8-2741-AB20-E63A6F18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1CB4A4-48AD-9A4D-8FC2-60A5CD310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005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BA986-FDD5-514A-9CB5-93FE7E393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Quick aside: truth tables with “multiple outputs”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092F9-3A28-D245-BECF-F11FCEA4E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2"/>
            <a:ext cx="8991600" cy="495300"/>
          </a:xfrm>
        </p:spPr>
        <p:txBody>
          <a:bodyPr/>
          <a:lstStyle/>
          <a:p>
            <a:r>
              <a:rPr lang="en-US" dirty="0"/>
              <a:t>we’ll be looking at several truth tables that look like this: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AA611-9AD9-6A4C-905A-30337735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754A21-895B-284D-B6D8-7CD0F23D9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C5289B1-EE3E-DD4D-9558-26A3D901C15E}"/>
              </a:ext>
            </a:extLst>
          </p:cNvPr>
          <p:cNvGraphicFramePr>
            <a:graphicFrameLocks noGrp="1"/>
          </p:cNvGraphicFramePr>
          <p:nvPr/>
        </p:nvGraphicFramePr>
        <p:xfrm>
          <a:off x="1219200" y="1104900"/>
          <a:ext cx="1956452" cy="2587045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489049">
                  <a:extLst>
                    <a:ext uri="{9D8B030D-6E8A-4147-A177-3AD203B41FA5}">
                      <a16:colId xmlns:a16="http://schemas.microsoft.com/office/drawing/2014/main" val="3432692331"/>
                    </a:ext>
                  </a:extLst>
                </a:gridCol>
                <a:gridCol w="489049">
                  <a:extLst>
                    <a:ext uri="{9D8B030D-6E8A-4147-A177-3AD203B41FA5}">
                      <a16:colId xmlns:a16="http://schemas.microsoft.com/office/drawing/2014/main" val="1632488727"/>
                    </a:ext>
                  </a:extLst>
                </a:gridCol>
                <a:gridCol w="489177">
                  <a:extLst>
                    <a:ext uri="{9D8B030D-6E8A-4147-A177-3AD203B41FA5}">
                      <a16:colId xmlns:a16="http://schemas.microsoft.com/office/drawing/2014/main" val="2542969739"/>
                    </a:ext>
                  </a:extLst>
                </a:gridCol>
                <a:gridCol w="489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X</a:t>
                      </a:r>
                    </a:p>
                  </a:txBody>
                  <a:tcPr marL="45273" marR="45273" marT="45273" marB="45273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Y</a:t>
                      </a:r>
                    </a:p>
                  </a:txBody>
                  <a:tcPr marL="45273" marR="45273" marT="45273" marB="45273"/>
                </a:tc>
                <a:extLst>
                  <a:ext uri="{0D108BD9-81ED-4DB2-BD59-A6C34878D82A}">
                    <a16:rowId xmlns:a16="http://schemas.microsoft.com/office/drawing/2014/main" val="377566539"/>
                  </a:ext>
                </a:extLst>
              </a:tr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extLst>
                  <a:ext uri="{0D108BD9-81ED-4DB2-BD59-A6C34878D82A}">
                    <a16:rowId xmlns:a16="http://schemas.microsoft.com/office/drawing/2014/main" val="2770857541"/>
                  </a:ext>
                </a:extLst>
              </a:tr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extLst>
                  <a:ext uri="{0D108BD9-81ED-4DB2-BD59-A6C34878D82A}">
                    <a16:rowId xmlns:a16="http://schemas.microsoft.com/office/drawing/2014/main" val="2290169190"/>
                  </a:ext>
                </a:extLst>
              </a:tr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extLst>
                  <a:ext uri="{0D108BD9-81ED-4DB2-BD59-A6C34878D82A}">
                    <a16:rowId xmlns:a16="http://schemas.microsoft.com/office/drawing/2014/main" val="1589437635"/>
                  </a:ext>
                </a:extLst>
              </a:tr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extLst>
                  <a:ext uri="{0D108BD9-81ED-4DB2-BD59-A6C34878D82A}">
                    <a16:rowId xmlns:a16="http://schemas.microsoft.com/office/drawing/2014/main" val="202338674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4CB9CADA-5CB2-304F-8022-35D6170F246B}"/>
              </a:ext>
            </a:extLst>
          </p:cNvPr>
          <p:cNvGraphicFramePr>
            <a:graphicFrameLocks noGrp="1"/>
          </p:cNvGraphicFramePr>
          <p:nvPr/>
        </p:nvGraphicFramePr>
        <p:xfrm>
          <a:off x="4876800" y="1104899"/>
          <a:ext cx="1467275" cy="2587045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489049">
                  <a:extLst>
                    <a:ext uri="{9D8B030D-6E8A-4147-A177-3AD203B41FA5}">
                      <a16:colId xmlns:a16="http://schemas.microsoft.com/office/drawing/2014/main" val="3432692331"/>
                    </a:ext>
                  </a:extLst>
                </a:gridCol>
                <a:gridCol w="489049">
                  <a:extLst>
                    <a:ext uri="{9D8B030D-6E8A-4147-A177-3AD203B41FA5}">
                      <a16:colId xmlns:a16="http://schemas.microsoft.com/office/drawing/2014/main" val="1632488727"/>
                    </a:ext>
                  </a:extLst>
                </a:gridCol>
                <a:gridCol w="489177">
                  <a:extLst>
                    <a:ext uri="{9D8B030D-6E8A-4147-A177-3AD203B41FA5}">
                      <a16:colId xmlns:a16="http://schemas.microsoft.com/office/drawing/2014/main" val="2542969739"/>
                    </a:ext>
                  </a:extLst>
                </a:gridCol>
              </a:tblGrid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X</a:t>
                      </a:r>
                    </a:p>
                  </a:txBody>
                  <a:tcPr marL="45273" marR="45273" marT="45273" marB="45273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66539"/>
                  </a:ext>
                </a:extLst>
              </a:tr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857541"/>
                  </a:ext>
                </a:extLst>
              </a:tr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169190"/>
                  </a:ext>
                </a:extLst>
              </a:tr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437635"/>
                  </a:ext>
                </a:extLst>
              </a:tr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bg1"/>
                          </a:solidFill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>
                    <a:solidFill>
                      <a:srgbClr val="4977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386740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F104BC4-B393-5F46-B727-417D65777C8C}"/>
              </a:ext>
            </a:extLst>
          </p:cNvPr>
          <p:cNvGraphicFramePr>
            <a:graphicFrameLocks noGrp="1"/>
          </p:cNvGraphicFramePr>
          <p:nvPr/>
        </p:nvGraphicFramePr>
        <p:xfrm>
          <a:off x="6753438" y="1104898"/>
          <a:ext cx="1467275" cy="2587045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489049">
                  <a:extLst>
                    <a:ext uri="{9D8B030D-6E8A-4147-A177-3AD203B41FA5}">
                      <a16:colId xmlns:a16="http://schemas.microsoft.com/office/drawing/2014/main" val="3432692331"/>
                    </a:ext>
                  </a:extLst>
                </a:gridCol>
                <a:gridCol w="489049">
                  <a:extLst>
                    <a:ext uri="{9D8B030D-6E8A-4147-A177-3AD203B41FA5}">
                      <a16:colId xmlns:a16="http://schemas.microsoft.com/office/drawing/2014/main" val="1632488727"/>
                    </a:ext>
                  </a:extLst>
                </a:gridCol>
                <a:gridCol w="4891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A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Y</a:t>
                      </a:r>
                    </a:p>
                  </a:txBody>
                  <a:tcPr marL="45273" marR="45273" marT="45273" marB="45273"/>
                </a:tc>
                <a:extLst>
                  <a:ext uri="{0D108BD9-81ED-4DB2-BD59-A6C34878D82A}">
                    <a16:rowId xmlns:a16="http://schemas.microsoft.com/office/drawing/2014/main" val="377566539"/>
                  </a:ext>
                </a:extLst>
              </a:tr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extLst>
                  <a:ext uri="{0D108BD9-81ED-4DB2-BD59-A6C34878D82A}">
                    <a16:rowId xmlns:a16="http://schemas.microsoft.com/office/drawing/2014/main" val="2770857541"/>
                  </a:ext>
                </a:extLst>
              </a:tr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extLst>
                  <a:ext uri="{0D108BD9-81ED-4DB2-BD59-A6C34878D82A}">
                    <a16:rowId xmlns:a16="http://schemas.microsoft.com/office/drawing/2014/main" val="2290169190"/>
                  </a:ext>
                </a:extLst>
              </a:tr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extLst>
                  <a:ext uri="{0D108BD9-81ED-4DB2-BD59-A6C34878D82A}">
                    <a16:rowId xmlns:a16="http://schemas.microsoft.com/office/drawing/2014/main" val="1589437635"/>
                  </a:ext>
                </a:extLst>
              </a:tr>
              <a:tr h="517409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45273" marR="45273" marT="45273" marB="452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45273" marR="45273" marT="45273" marB="45273"/>
                </a:tc>
                <a:extLst>
                  <a:ext uri="{0D108BD9-81ED-4DB2-BD59-A6C34878D82A}">
                    <a16:rowId xmlns:a16="http://schemas.microsoft.com/office/drawing/2014/main" val="202338674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1B1FDC8-CEC0-C84B-98B7-618BC351367A}"/>
              </a:ext>
            </a:extLst>
          </p:cNvPr>
          <p:cNvSpPr txBox="1"/>
          <p:nvPr/>
        </p:nvSpPr>
        <p:spPr>
          <a:xfrm>
            <a:off x="381000" y="3777975"/>
            <a:ext cx="3429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here A and B are </a:t>
            </a:r>
            <a:r>
              <a:rPr lang="en-US" sz="2200" b="1" dirty="0"/>
              <a:t>inputs,</a:t>
            </a:r>
            <a:r>
              <a:rPr lang="en-US" sz="2200" dirty="0"/>
              <a:t> and X and Y are </a:t>
            </a:r>
            <a:r>
              <a:rPr lang="en-US" sz="2200" b="1" dirty="0"/>
              <a:t>outputs. </a:t>
            </a:r>
            <a:r>
              <a:rPr lang="en-US" sz="2200" dirty="0"/>
              <a:t>if that looks weird, well: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D71D97-6512-BF4E-95EA-90420598BECF}"/>
              </a:ext>
            </a:extLst>
          </p:cNvPr>
          <p:cNvSpPr txBox="1"/>
          <p:nvPr/>
        </p:nvSpPr>
        <p:spPr>
          <a:xfrm>
            <a:off x="4509835" y="3777975"/>
            <a:ext cx="422877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it’s </a:t>
            </a:r>
            <a:r>
              <a:rPr lang="en-US" sz="2200" b="1" dirty="0"/>
              <a:t>shorthand </a:t>
            </a:r>
            <a:r>
              <a:rPr lang="en-US" sz="2200" dirty="0"/>
              <a:t>for two truth tables. we’re just saving space by not repeating the inputs.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F146B7-67D0-2643-A5AF-4CFE6F3A1A20}"/>
              </a:ext>
            </a:extLst>
          </p:cNvPr>
          <p:cNvSpPr txBox="1"/>
          <p:nvPr/>
        </p:nvSpPr>
        <p:spPr>
          <a:xfrm>
            <a:off x="3550486" y="1620352"/>
            <a:ext cx="10550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dirty="0">
                <a:solidFill>
                  <a:srgbClr val="FF0000"/>
                </a:solidFill>
              </a:rPr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546560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a half-truth a lie?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763000" cy="818038"/>
          </a:xfrm>
        </p:spPr>
        <p:txBody>
          <a:bodyPr>
            <a:normAutofit/>
          </a:bodyPr>
          <a:lstStyle/>
          <a:p>
            <a:r>
              <a:rPr lang="en-US" dirty="0"/>
              <a:t>let's come up with a </a:t>
            </a:r>
            <a:r>
              <a:rPr lang="en-US" b="1" dirty="0"/>
              <a:t>truth table </a:t>
            </a:r>
            <a:r>
              <a:rPr lang="en-US" dirty="0"/>
              <a:t>for adding two 1-bit numbers.</a:t>
            </a:r>
          </a:p>
          <a:p>
            <a:r>
              <a:rPr lang="en-US" dirty="0"/>
              <a:t>each column will hold </a:t>
            </a:r>
            <a:r>
              <a:rPr lang="en-US" b="1" dirty="0"/>
              <a:t>1 bit.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3352800" y="1489657"/>
          <a:ext cx="2514600" cy="332509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628568">
                  <a:extLst>
                    <a:ext uri="{9D8B030D-6E8A-4147-A177-3AD203B41FA5}">
                      <a16:colId xmlns:a16="http://schemas.microsoft.com/office/drawing/2014/main" val="3432692331"/>
                    </a:ext>
                  </a:extLst>
                </a:gridCol>
                <a:gridCol w="628568">
                  <a:extLst>
                    <a:ext uri="{9D8B030D-6E8A-4147-A177-3AD203B41FA5}">
                      <a16:colId xmlns:a16="http://schemas.microsoft.com/office/drawing/2014/main" val="1632488727"/>
                    </a:ext>
                  </a:extLst>
                </a:gridCol>
                <a:gridCol w="628732">
                  <a:extLst>
                    <a:ext uri="{9D8B030D-6E8A-4147-A177-3AD203B41FA5}">
                      <a16:colId xmlns:a16="http://schemas.microsoft.com/office/drawing/2014/main" val="2542969739"/>
                    </a:ext>
                  </a:extLst>
                </a:gridCol>
                <a:gridCol w="6287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9476"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 marL="58189" marR="58189" marT="58189" marB="58189"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 marL="58189" marR="58189" marT="58189" marB="58189"/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 marL="58189" marR="58189" marT="58189" marB="58189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dirty="0"/>
                    </a:p>
                  </a:txBody>
                  <a:tcPr marL="58189" marR="58189" marT="58189" marB="58189"/>
                </a:tc>
                <a:extLst>
                  <a:ext uri="{0D108BD9-81ED-4DB2-BD59-A6C34878D82A}">
                    <a16:rowId xmlns:a16="http://schemas.microsoft.com/office/drawing/2014/main" val="377566539"/>
                  </a:ext>
                </a:extLst>
              </a:tr>
              <a:tr h="659476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/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/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/>
                </a:tc>
                <a:extLst>
                  <a:ext uri="{0D108BD9-81ED-4DB2-BD59-A6C34878D82A}">
                    <a16:rowId xmlns:a16="http://schemas.microsoft.com/office/drawing/2014/main" val="2770857541"/>
                  </a:ext>
                </a:extLst>
              </a:tr>
              <a:tr h="659476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/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/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/>
                </a:tc>
                <a:extLst>
                  <a:ext uri="{0D108BD9-81ED-4DB2-BD59-A6C34878D82A}">
                    <a16:rowId xmlns:a16="http://schemas.microsoft.com/office/drawing/2014/main" val="2290169190"/>
                  </a:ext>
                </a:extLst>
              </a:tr>
              <a:tr h="659476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/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/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/>
                </a:tc>
                <a:extLst>
                  <a:ext uri="{0D108BD9-81ED-4DB2-BD59-A6C34878D82A}">
                    <a16:rowId xmlns:a16="http://schemas.microsoft.com/office/drawing/2014/main" val="1589437635"/>
                  </a:ext>
                </a:extLst>
              </a:tr>
              <a:tr h="659476"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/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/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58189" marR="58189" marT="58189" marB="58189"/>
                </a:tc>
                <a:extLst>
                  <a:ext uri="{0D108BD9-81ED-4DB2-BD59-A6C34878D82A}">
                    <a16:rowId xmlns:a16="http://schemas.microsoft.com/office/drawing/2014/main" val="2023386740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29000" y="1490535"/>
            <a:ext cx="5100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61924" y="1489657"/>
            <a:ext cx="481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08394" y="1489656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C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29000" y="2166236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29000" y="2841937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29000" y="3517638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29000" y="4193339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92382" y="2166236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92382" y="2841937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4092382" y="3517638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092382" y="4193339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sz="3600" b="1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13903" y="2166236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13903" y="2841937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13903" y="3517638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13903" y="4193339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313888" y="1485900"/>
            <a:ext cx="4427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319397" y="2162480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19397" y="2838181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19397" y="3513882"/>
            <a:ext cx="4507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19397" y="4189583"/>
            <a:ext cx="437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98488" y="1371872"/>
            <a:ext cx="2159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let's name the inputs A and B: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976318" y="1024235"/>
            <a:ext cx="26236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and let's name the outputs </a:t>
            </a:r>
            <a:r>
              <a:rPr lang="en-US" sz="2200" b="1" dirty="0"/>
              <a:t>C</a:t>
            </a:r>
            <a:r>
              <a:rPr lang="en-US" sz="2200" dirty="0"/>
              <a:t> and </a:t>
            </a:r>
            <a:r>
              <a:rPr lang="en-US" sz="2200" b="1" dirty="0"/>
              <a:t>S</a:t>
            </a:r>
            <a:r>
              <a:rPr lang="en-US" sz="2200" dirty="0"/>
              <a:t>, for Carry and Sum.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85801" y="2838181"/>
            <a:ext cx="26669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for the input values, we </a:t>
            </a:r>
            <a:r>
              <a:rPr lang="en-US" sz="2200" b="1" dirty="0">
                <a:solidFill>
                  <a:srgbClr val="FF0000"/>
                </a:solidFill>
              </a:rPr>
              <a:t>count up in binary…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80018" y="2150988"/>
            <a:ext cx="24962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now let's fill in the output values.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359007" y="4189583"/>
            <a:ext cx="19382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/>
              <a:t>great! </a:t>
            </a:r>
            <a:r>
              <a:rPr lang="en-US" sz="2200" dirty="0"/>
              <a:t>But this is wrong.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38157" y="3007458"/>
            <a:ext cx="264864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hey, this C column looks familiar</a:t>
            </a:r>
            <a:r>
              <a:rPr lang="mr-IN" sz="2200" dirty="0"/>
              <a:t>…</a:t>
            </a:r>
            <a:r>
              <a:rPr lang="en-US" sz="2200" dirty="0"/>
              <a:t> what about S?</a:t>
            </a:r>
          </a:p>
        </p:txBody>
      </p:sp>
    </p:spTree>
    <p:extLst>
      <p:ext uri="{BB962C8B-B14F-4D97-AF65-F5344CB8AC3E}">
        <p14:creationId xmlns:p14="http://schemas.microsoft.com/office/powerpoint/2010/main" val="11794118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full truth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6019800" cy="1876583"/>
          </a:xfrm>
        </p:spPr>
        <p:txBody>
          <a:bodyPr/>
          <a:lstStyle/>
          <a:p>
            <a:r>
              <a:rPr lang="en-US" dirty="0"/>
              <a:t>what we just made was a </a:t>
            </a:r>
            <a:r>
              <a:rPr lang="en-US" b="1" dirty="0"/>
              <a:t>half-adder.</a:t>
            </a:r>
          </a:p>
          <a:p>
            <a:r>
              <a:rPr lang="en-US" dirty="0"/>
              <a:t>it has a carry </a:t>
            </a:r>
            <a:r>
              <a:rPr lang="en-US" i="1" dirty="0"/>
              <a:t>output</a:t>
            </a:r>
            <a:r>
              <a:rPr lang="en-US" dirty="0"/>
              <a:t> but not a carry </a:t>
            </a:r>
            <a:r>
              <a:rPr lang="en-US" i="1" dirty="0"/>
              <a:t>input.</a:t>
            </a:r>
          </a:p>
          <a:p>
            <a:pPr lvl="1"/>
            <a:r>
              <a:rPr lang="en-US" sz="1800" dirty="0"/>
              <a:t>(which </a:t>
            </a:r>
            <a:r>
              <a:rPr lang="en-US" sz="1800" i="1" dirty="0"/>
              <a:t>might</a:t>
            </a:r>
            <a:r>
              <a:rPr lang="en-US" sz="1800" dirty="0"/>
              <a:t> be useful for the lowest bit)</a:t>
            </a:r>
          </a:p>
          <a:p>
            <a:pPr lvl="2"/>
            <a:r>
              <a:rPr lang="en-US" sz="1100" dirty="0"/>
              <a:t>but might not be, as we'll see</a:t>
            </a:r>
          </a:p>
          <a:p>
            <a:r>
              <a:rPr lang="en-US" dirty="0"/>
              <a:t>to make a </a:t>
            </a:r>
            <a:r>
              <a:rPr lang="en-US" b="1" dirty="0"/>
              <a:t>full adder, </a:t>
            </a:r>
            <a:r>
              <a:rPr lang="en-US" dirty="0"/>
              <a:t>we need </a:t>
            </a:r>
            <a:r>
              <a:rPr lang="en-US" b="1" dirty="0"/>
              <a:t>3 input bits: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67184" y="567290"/>
          <a:ext cx="2644311" cy="4704588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528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807">
                  <a:extLst>
                    <a:ext uri="{9D8B030D-6E8A-4147-A177-3AD203B41FA5}">
                      <a16:colId xmlns:a16="http://schemas.microsoft.com/office/drawing/2014/main" val="3432692331"/>
                    </a:ext>
                  </a:extLst>
                </a:gridCol>
                <a:gridCol w="528807">
                  <a:extLst>
                    <a:ext uri="{9D8B030D-6E8A-4147-A177-3AD203B41FA5}">
                      <a16:colId xmlns:a16="http://schemas.microsoft.com/office/drawing/2014/main" val="1632488727"/>
                    </a:ext>
                  </a:extLst>
                </a:gridCol>
                <a:gridCol w="528945">
                  <a:extLst>
                    <a:ext uri="{9D8B030D-6E8A-4147-A177-3AD203B41FA5}">
                      <a16:colId xmlns:a16="http://schemas.microsoft.com/office/drawing/2014/main" val="2542969739"/>
                    </a:ext>
                  </a:extLst>
                </a:gridCol>
                <a:gridCol w="528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106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377566539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2770857541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2290169190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1589437635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2023386740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947946" y="550357"/>
            <a:ext cx="437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64150" y="549479"/>
            <a:ext cx="415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62693" y="545245"/>
            <a:ext cx="5549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</a:t>
            </a:r>
            <a:r>
              <a:rPr lang="en-US" sz="2800" b="1" baseline="-25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47946" y="1093547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47946" y="164472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47946" y="214677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47946" y="267387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94608" y="1093547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94608" y="164472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94608" y="214677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94608" y="267387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sz="2800" b="1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28215" y="109307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28215" y="164424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028215" y="214630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28215" y="2673393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35712" y="545245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61822" y="108931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561822" y="1640493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61822" y="214254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561822" y="2669637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47946" y="319744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47946" y="374862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947946" y="425067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47946" y="476559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94608" y="319744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94608" y="374862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494608" y="425067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94608" y="476559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sz="2800" b="1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393270" y="542208"/>
            <a:ext cx="476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</a:t>
            </a:r>
            <a:r>
              <a:rPr lang="en-US" sz="2800" b="1" baseline="-25000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440302" y="109166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40302" y="164283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40302" y="214489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40302" y="2671983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40302" y="3195555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40302" y="374673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40302" y="4248787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40302" y="476370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026808" y="3221695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026808" y="374878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560415" y="321793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560415" y="374503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026808" y="426165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560415" y="4257895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035765" y="475247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569372" y="474871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2765437" y="2303003"/>
            <a:ext cx="26996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>
                <a:solidFill>
                  <a:schemeClr val="bg1">
                    <a:lumMod val="6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00111</a:t>
            </a:r>
            <a:r>
              <a:rPr lang="en-US" sz="3600" i="1" dirty="0">
                <a:solidFill>
                  <a:schemeClr val="bg1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3600" i="1" dirty="0">
                <a:latin typeface="Consolas" charset="0"/>
                <a:ea typeface="Consolas" charset="0"/>
                <a:cs typeface="Consolas" charset="0"/>
              </a:rPr>
              <a:t>11</a:t>
            </a:r>
            <a:r>
              <a:rPr lang="en-US" sz="3600" i="1" dirty="0">
                <a:solidFill>
                  <a:schemeClr val="bg1">
                    <a:lumMod val="6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  <a:p>
            <a:r>
              <a:rPr lang="en-US" sz="3600" b="1" dirty="0">
                <a:solidFill>
                  <a:schemeClr val="bg1">
                    <a:lumMod val="6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1011 0</a:t>
            </a:r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3600" b="1" dirty="0">
                <a:solidFill>
                  <a:schemeClr val="bg1">
                    <a:lumMod val="6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10</a:t>
            </a:r>
          </a:p>
          <a:p>
            <a:r>
              <a:rPr lang="en-US" sz="3600" b="1" u="sng" dirty="0">
                <a:solidFill>
                  <a:schemeClr val="bg1">
                    <a:lumMod val="6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+0010 1</a:t>
            </a:r>
            <a:r>
              <a:rPr lang="en-US" sz="3600" b="1" u="sng" dirty="0"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3600" b="1" u="sng" dirty="0">
                <a:solidFill>
                  <a:schemeClr val="bg1">
                    <a:lumMod val="6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11</a:t>
            </a:r>
          </a:p>
          <a:p>
            <a:r>
              <a:rPr lang="en-US" sz="3600" b="1" dirty="0">
                <a:solidFill>
                  <a:schemeClr val="bg1">
                    <a:lumMod val="6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1110 0</a:t>
            </a:r>
            <a:r>
              <a:rPr lang="en-US" sz="3600" b="1" dirty="0"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sz="3600" b="1" dirty="0">
                <a:solidFill>
                  <a:schemeClr val="bg1">
                    <a:lumMod val="6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01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856702" y="2853769"/>
            <a:ext cx="629698" cy="584775"/>
          </a:xfrm>
          <a:prstGeom prst="rect">
            <a:avLst/>
          </a:prstGeom>
          <a:solidFill>
            <a:srgbClr val="FFFFFF">
              <a:alpha val="63922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869526" y="3412751"/>
            <a:ext cx="595568" cy="584775"/>
          </a:xfrm>
          <a:prstGeom prst="rect">
            <a:avLst/>
          </a:prstGeom>
          <a:solidFill>
            <a:srgbClr val="FFFFFF">
              <a:alpha val="63922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015058" y="1899542"/>
            <a:ext cx="6078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</a:t>
            </a:r>
            <a:r>
              <a:rPr lang="en-US" sz="3200" b="1" baseline="-25000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529763" y="4360901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596855" y="1899028"/>
            <a:ext cx="5196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</a:t>
            </a:r>
            <a:r>
              <a:rPr lang="en-US" sz="3200" b="1" baseline="-25000" dirty="0">
                <a:solidFill>
                  <a:srgbClr val="FF0000"/>
                </a:solidFill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10827427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9" grpId="0" animBg="1"/>
      <p:bldP spid="60" grpId="0" animBg="1"/>
      <p:bldP spid="61" grpId="0"/>
      <p:bldP spid="6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logic of it 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5867400" cy="4609837"/>
          </a:xfrm>
        </p:spPr>
        <p:txBody>
          <a:bodyPr/>
          <a:lstStyle/>
          <a:p>
            <a:r>
              <a:rPr lang="en-US" dirty="0"/>
              <a:t>it looks a little messy, but it </a:t>
            </a:r>
            <a:r>
              <a:rPr lang="en-US" dirty="0" err="1"/>
              <a:t>kinda</a:t>
            </a:r>
            <a:r>
              <a:rPr lang="en-US" dirty="0"/>
              <a:t> makes sense if you think of it like this:</a:t>
            </a:r>
          </a:p>
          <a:p>
            <a:pPr lvl="1"/>
            <a:r>
              <a:rPr lang="en-US" dirty="0"/>
              <a:t>it </a:t>
            </a:r>
            <a:r>
              <a:rPr lang="en-US" b="1" dirty="0"/>
              <a:t>counts how many input bits are "1".</a:t>
            </a:r>
          </a:p>
          <a:p>
            <a:r>
              <a:rPr lang="en-US" dirty="0"/>
              <a:t>if we look at the outputs in isolation:</a:t>
            </a:r>
          </a:p>
          <a:p>
            <a:pPr lvl="1"/>
            <a:r>
              <a:rPr lang="en-US" dirty="0"/>
              <a:t>S is 1 if we have an </a:t>
            </a:r>
            <a:r>
              <a:rPr lang="en-US" b="1" dirty="0"/>
              <a:t>odd number of "1s"</a:t>
            </a:r>
          </a:p>
          <a:p>
            <a:pPr lvl="1"/>
            <a:r>
              <a:rPr lang="en-US" dirty="0"/>
              <a:t>Co is 1 if we have </a:t>
            </a:r>
            <a:r>
              <a:rPr lang="en-US" b="1" dirty="0"/>
              <a:t>2 or 3 "1s”</a:t>
            </a:r>
          </a:p>
          <a:p>
            <a:r>
              <a:rPr lang="en-US" dirty="0"/>
              <a:t>actually coming up with collections of gates that </a:t>
            </a:r>
            <a:r>
              <a:rPr lang="en-US" i="1" dirty="0"/>
              <a:t>output </a:t>
            </a:r>
            <a:r>
              <a:rPr lang="en-US" dirty="0"/>
              <a:t>this truth table is kind of complicated, but I’m just </a:t>
            </a:r>
            <a:r>
              <a:rPr lang="en-US" dirty="0" err="1"/>
              <a:t>gonna</a:t>
            </a:r>
            <a:r>
              <a:rPr lang="en-US" dirty="0"/>
              <a:t> wave my hands and say…</a:t>
            </a:r>
          </a:p>
          <a:p>
            <a:pPr lvl="1"/>
            <a:r>
              <a:rPr lang="en-US" dirty="0"/>
              <a:t>there's a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full_adder.circ</a:t>
            </a:r>
            <a:r>
              <a:rPr lang="en-US" dirty="0"/>
              <a:t> example circuit for you!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367184" y="567290"/>
          <a:ext cx="2644311" cy="4704588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5288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8807">
                  <a:extLst>
                    <a:ext uri="{9D8B030D-6E8A-4147-A177-3AD203B41FA5}">
                      <a16:colId xmlns:a16="http://schemas.microsoft.com/office/drawing/2014/main" val="3432692331"/>
                    </a:ext>
                  </a:extLst>
                </a:gridCol>
                <a:gridCol w="528807">
                  <a:extLst>
                    <a:ext uri="{9D8B030D-6E8A-4147-A177-3AD203B41FA5}">
                      <a16:colId xmlns:a16="http://schemas.microsoft.com/office/drawing/2014/main" val="1632488727"/>
                    </a:ext>
                  </a:extLst>
                </a:gridCol>
                <a:gridCol w="528945">
                  <a:extLst>
                    <a:ext uri="{9D8B030D-6E8A-4147-A177-3AD203B41FA5}">
                      <a16:colId xmlns:a16="http://schemas.microsoft.com/office/drawing/2014/main" val="2542969739"/>
                    </a:ext>
                  </a:extLst>
                </a:gridCol>
                <a:gridCol w="528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1067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377566539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2770857541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2290169190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1589437635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2023386740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1067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>
                    <a:solidFill>
                      <a:srgbClr val="4977B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marL="48006" marR="48006" marT="48006" marB="4800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947946" y="550357"/>
            <a:ext cx="4379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464150" y="549479"/>
            <a:ext cx="415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62693" y="545245"/>
            <a:ext cx="5549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</a:t>
            </a:r>
            <a:r>
              <a:rPr lang="en-US" sz="2800" b="1" baseline="-25000" dirty="0">
                <a:solidFill>
                  <a:schemeClr val="bg1"/>
                </a:solidFill>
              </a:rPr>
              <a:t>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47946" y="1093547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47946" y="164472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47946" y="214677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47946" y="267387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494608" y="1093547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494608" y="164472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94608" y="214677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494608" y="267387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sz="2800" b="1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028215" y="109307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28215" y="164424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028215" y="214630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028215" y="2673393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535712" y="545245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61822" y="108931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561822" y="1640493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61822" y="214254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561822" y="2669637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47946" y="319744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6947946" y="374862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947946" y="425067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947946" y="476559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494608" y="319744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494608" y="374862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494608" y="425067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494608" y="476559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sz="2800" b="1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393270" y="542208"/>
            <a:ext cx="4764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C</a:t>
            </a:r>
            <a:r>
              <a:rPr lang="en-US" sz="2800" b="1" baseline="-25000" dirty="0">
                <a:solidFill>
                  <a:schemeClr val="bg1"/>
                </a:solidFill>
              </a:rPr>
              <a:t>i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440302" y="109166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440302" y="164283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440302" y="214489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440302" y="2671983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40302" y="3195555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440302" y="374673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440302" y="4248787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440302" y="4763704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026808" y="3221695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026808" y="374878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8560415" y="3217939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560415" y="374503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026808" y="4261651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560415" y="4257895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8035765" y="4752472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8569372" y="4748716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4696486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Sweeping that under the rug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2"/>
            <a:ext cx="8763000" cy="1158918"/>
          </a:xfrm>
        </p:spPr>
        <p:txBody>
          <a:bodyPr/>
          <a:lstStyle/>
          <a:p>
            <a:r>
              <a:rPr lang="en-US" dirty="0"/>
              <a:t>in programming, we use </a:t>
            </a:r>
            <a:r>
              <a:rPr lang="en-US" b="1" dirty="0"/>
              <a:t>functions</a:t>
            </a:r>
            <a:r>
              <a:rPr lang="en-US" dirty="0"/>
              <a:t> to be able to reuse code.</a:t>
            </a:r>
          </a:p>
          <a:p>
            <a:r>
              <a:rPr lang="en-US" dirty="0"/>
              <a:t>in schematics, we can group these 5 gates into a </a:t>
            </a:r>
            <a:r>
              <a:rPr lang="en-US" b="1" dirty="0"/>
              <a:t>component.</a:t>
            </a:r>
          </a:p>
          <a:p>
            <a:r>
              <a:rPr lang="en-US" dirty="0"/>
              <a:t>here's the symbol for a </a:t>
            </a:r>
            <a:r>
              <a:rPr lang="en-US" b="1" dirty="0"/>
              <a:t>one-bit full adder: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2647260" y="1692447"/>
            <a:ext cx="3905940" cy="2475226"/>
            <a:chOff x="957550" y="2291509"/>
            <a:chExt cx="3905940" cy="2475226"/>
          </a:xfrm>
        </p:grpSpPr>
        <p:sp>
          <p:nvSpPr>
            <p:cNvPr id="8" name="Rectangle 7"/>
            <p:cNvSpPr/>
            <p:nvPr/>
          </p:nvSpPr>
          <p:spPr>
            <a:xfrm>
              <a:off x="2019300" y="3009900"/>
              <a:ext cx="1143000" cy="11430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6000" b="1" dirty="0">
                  <a:solidFill>
                    <a:schemeClr val="tx1"/>
                  </a:solidFill>
                </a:rPr>
                <a:t>+</a:t>
              </a:r>
              <a:endParaRPr lang="en-US" b="1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1447800" y="3276070"/>
              <a:ext cx="5715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1447800" y="3885670"/>
              <a:ext cx="5715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3162300" y="3581400"/>
              <a:ext cx="571500" cy="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flipV="1">
              <a:off x="2590800" y="4152900"/>
              <a:ext cx="0" cy="5334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2590800" y="2476500"/>
              <a:ext cx="0" cy="53340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960305" y="3597185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B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57550" y="2983682"/>
              <a:ext cx="6096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A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99064" y="4181960"/>
              <a:ext cx="10126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C</a:t>
              </a:r>
              <a:r>
                <a:rPr lang="en-US" sz="3200" b="1" baseline="-25000" dirty="0"/>
                <a:t>i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55984" y="2291509"/>
              <a:ext cx="10126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C</a:t>
              </a:r>
              <a:r>
                <a:rPr lang="en-US" sz="3200" b="1" baseline="-25000" dirty="0"/>
                <a:t>o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736554" y="3301954"/>
              <a:ext cx="112693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S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1676400" y="3591348"/>
            <a:ext cx="23183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inputs</a:t>
            </a:r>
            <a:r>
              <a:rPr lang="en-US" sz="2200" dirty="0"/>
              <a:t> are like </a:t>
            </a:r>
            <a:r>
              <a:rPr lang="en-US" sz="2200" b="1" dirty="0"/>
              <a:t>parameters…</a:t>
            </a:r>
            <a:endParaRPr lang="en-US" sz="2200" dirty="0"/>
          </a:p>
        </p:txBody>
      </p:sp>
      <p:sp>
        <p:nvSpPr>
          <p:cNvPr id="20" name="TextBox 19"/>
          <p:cNvSpPr txBox="1"/>
          <p:nvPr/>
        </p:nvSpPr>
        <p:spPr>
          <a:xfrm>
            <a:off x="4934126" y="1939756"/>
            <a:ext cx="29906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and </a:t>
            </a:r>
            <a:r>
              <a:rPr lang="en-US" sz="2200" b="1" dirty="0"/>
              <a:t>outputs</a:t>
            </a:r>
            <a:r>
              <a:rPr lang="en-US" sz="2200" dirty="0"/>
              <a:t> are like </a:t>
            </a:r>
            <a:r>
              <a:rPr lang="en-US" sz="2200" b="1" dirty="0"/>
              <a:t>return values.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959526" y="3435817"/>
            <a:ext cx="399820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now we don't have to care </a:t>
            </a:r>
            <a:r>
              <a:rPr lang="en-US" sz="2200" i="1" dirty="0"/>
              <a:t>how</a:t>
            </a:r>
            <a:r>
              <a:rPr lang="en-US" sz="2200" dirty="0"/>
              <a:t> it adds, just that it </a:t>
            </a:r>
            <a:r>
              <a:rPr lang="en-US" sz="2200" i="1" dirty="0"/>
              <a:t>does.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438402" y="4781325"/>
            <a:ext cx="6416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unfortunately Logisim’s built-in adder flips this upside down but whatever.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16121328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1_02 - C - Basics">
  <a:themeElements>
    <a:clrScheme name="Custom 2">
      <a:dk1>
        <a:srgbClr val="000000"/>
      </a:dk1>
      <a:lt1>
        <a:srgbClr val="FFFFFF"/>
      </a:lt1>
      <a:dk2>
        <a:srgbClr val="3B481E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Segoe WP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fall_2017" id="{93D034CE-FEB5-4D4D-96F7-6B7F8A5EB99A}" vid="{194AE869-5029-ED49-81EA-C574BDDBE6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34312</TotalTime>
  <Words>3645</Words>
  <Application>Microsoft Macintosh PowerPoint</Application>
  <PresentationFormat>On-screen Show (16:10)</PresentationFormat>
  <Paragraphs>749</Paragraphs>
  <Slides>35</Slides>
  <Notes>26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Arial</vt:lpstr>
      <vt:lpstr>Calibri</vt:lpstr>
      <vt:lpstr>Cambria Math</vt:lpstr>
      <vt:lpstr>Consolas</vt:lpstr>
      <vt:lpstr>Courier New</vt:lpstr>
      <vt:lpstr>Segoe UI</vt:lpstr>
      <vt:lpstr>Segoe WP Semibold</vt:lpstr>
      <vt:lpstr>Trebuchet MS</vt:lpstr>
      <vt:lpstr>Wingdings</vt:lpstr>
      <vt:lpstr>1_02 - C - Basics</vt:lpstr>
      <vt:lpstr>Addition and Overflow</vt:lpstr>
      <vt:lpstr>Class announcements</vt:lpstr>
      <vt:lpstr>Binary addition, in logic</vt:lpstr>
      <vt:lpstr>Solving problems with circuits</vt:lpstr>
      <vt:lpstr>Quick aside: truth tables with “multiple outputs”</vt:lpstr>
      <vt:lpstr>Is a half-truth a lie?</vt:lpstr>
      <vt:lpstr>The full truth</vt:lpstr>
      <vt:lpstr>The logic of it all</vt:lpstr>
      <vt:lpstr>Sweeping that under the rug…</vt:lpstr>
      <vt:lpstr>And that’s how we build circuits</vt:lpstr>
      <vt:lpstr>Adding (and subtracting) multi-bit numbers</vt:lpstr>
      <vt:lpstr>Where do the carries go?</vt:lpstr>
      <vt:lpstr>Ripple Carry</vt:lpstr>
      <vt:lpstr>Propagation Delay</vt:lpstr>
      <vt:lpstr>What goes into multi-bit adders; multi-bit wires?</vt:lpstr>
      <vt:lpstr>A bundle of problems</vt:lpstr>
      <vt:lpstr>Flip side</vt:lpstr>
      <vt:lpstr>Integer Overflow</vt:lpstr>
      <vt:lpstr>Breaking the wall</vt:lpstr>
      <vt:lpstr>How many bits?</vt:lpstr>
      <vt:lpstr>So you’ve got an overflow. Now what?</vt:lpstr>
      <vt:lpstr>Responding to Overflow</vt:lpstr>
      <vt:lpstr>Facepalm</vt:lpstr>
      <vt:lpstr>Open the door, fall on the floor</vt:lpstr>
      <vt:lpstr>Maybe the bit bucket is a real place after all…</vt:lpstr>
      <vt:lpstr>Arbitrary-precision arithmetic (animated)</vt:lpstr>
      <vt:lpstr>Detecting overflow</vt:lpstr>
      <vt:lpstr>Detecting overflow: unsigned addition</vt:lpstr>
      <vt:lpstr>Detecting overflow: signed addition</vt:lpstr>
      <vt:lpstr>Detecting overflow: signed subtraction</vt:lpstr>
      <vt:lpstr>Detecting overflow: unsigned subtraction</vt:lpstr>
      <vt:lpstr>“Summing” it all up (ha ha ha ha ha oh god I’m sorry)</vt:lpstr>
      <vt:lpstr>Detecting overflow in hardware</vt:lpstr>
      <vt:lpstr>Detecting unsigned overflow in hardware</vt:lpstr>
      <vt:lpstr>Detecting signed overflow in hardware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Computer Organization and Assembly!</dc:title>
  <dc:creator>Billingsley, Jarrett F</dc:creator>
  <cp:lastModifiedBy>Billingsley, Jarrett F</cp:lastModifiedBy>
  <cp:revision>459</cp:revision>
  <cp:lastPrinted>2017-09-07T03:08:04Z</cp:lastPrinted>
  <dcterms:created xsi:type="dcterms:W3CDTF">2017-08-16T23:52:35Z</dcterms:created>
  <dcterms:modified xsi:type="dcterms:W3CDTF">2024-10-21T14:46:49Z</dcterms:modified>
</cp:coreProperties>
</file>